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306" r:id="rId4"/>
    <p:sldId id="331" r:id="rId5"/>
    <p:sldId id="332" r:id="rId6"/>
    <p:sldId id="333" r:id="rId7"/>
    <p:sldId id="310" r:id="rId8"/>
    <p:sldId id="314" r:id="rId9"/>
    <p:sldId id="273" r:id="rId10"/>
    <p:sldId id="277" r:id="rId11"/>
    <p:sldId id="278" r:id="rId12"/>
    <p:sldId id="279" r:id="rId13"/>
    <p:sldId id="280" r:id="rId14"/>
    <p:sldId id="281" r:id="rId15"/>
    <p:sldId id="282" r:id="rId16"/>
    <p:sldId id="283" r:id="rId17"/>
    <p:sldId id="284" r:id="rId18"/>
    <p:sldId id="285" r:id="rId19"/>
    <p:sldId id="286" r:id="rId20"/>
    <p:sldId id="288" r:id="rId21"/>
    <p:sldId id="316" r:id="rId22"/>
    <p:sldId id="290" r:id="rId23"/>
    <p:sldId id="291" r:id="rId24"/>
    <p:sldId id="293" r:id="rId25"/>
    <p:sldId id="292" r:id="rId26"/>
    <p:sldId id="328" r:id="rId27"/>
    <p:sldId id="329" r:id="rId28"/>
    <p:sldId id="317" r:id="rId29"/>
    <p:sldId id="319" r:id="rId30"/>
    <p:sldId id="320" r:id="rId31"/>
    <p:sldId id="322" r:id="rId32"/>
    <p:sldId id="323" r:id="rId33"/>
    <p:sldId id="300" r:id="rId34"/>
    <p:sldId id="301" r:id="rId35"/>
    <p:sldId id="324" r:id="rId36"/>
    <p:sldId id="325" r:id="rId37"/>
    <p:sldId id="326" r:id="rId38"/>
    <p:sldId id="327" r:id="rId39"/>
    <p:sldId id="305" r:id="rId40"/>
    <p:sldId id="392" r:id="rId41"/>
    <p:sldId id="335" r:id="rId42"/>
    <p:sldId id="336" r:id="rId43"/>
    <p:sldId id="337" r:id="rId44"/>
    <p:sldId id="339" r:id="rId45"/>
    <p:sldId id="342" r:id="rId46"/>
    <p:sldId id="340" r:id="rId47"/>
    <p:sldId id="341" r:id="rId48"/>
    <p:sldId id="343" r:id="rId49"/>
    <p:sldId id="344" r:id="rId50"/>
    <p:sldId id="345" r:id="rId51"/>
    <p:sldId id="346" r:id="rId52"/>
    <p:sldId id="347" r:id="rId53"/>
    <p:sldId id="348" r:id="rId54"/>
    <p:sldId id="349" r:id="rId55"/>
    <p:sldId id="334" r:id="rId56"/>
    <p:sldId id="351" r:id="rId57"/>
    <p:sldId id="352" r:id="rId58"/>
    <p:sldId id="353" r:id="rId59"/>
    <p:sldId id="354" r:id="rId60"/>
    <p:sldId id="355" r:id="rId61"/>
    <p:sldId id="356" r:id="rId62"/>
    <p:sldId id="357" r:id="rId63"/>
    <p:sldId id="358" r:id="rId64"/>
    <p:sldId id="359" r:id="rId65"/>
    <p:sldId id="360" r:id="rId66"/>
    <p:sldId id="361" r:id="rId67"/>
    <p:sldId id="362" r:id="rId68"/>
    <p:sldId id="363" r:id="rId69"/>
    <p:sldId id="364" r:id="rId70"/>
    <p:sldId id="366" r:id="rId71"/>
    <p:sldId id="367" r:id="rId72"/>
    <p:sldId id="368" r:id="rId73"/>
    <p:sldId id="369" r:id="rId74"/>
    <p:sldId id="370" r:id="rId75"/>
    <p:sldId id="371" r:id="rId76"/>
    <p:sldId id="373" r:id="rId77"/>
    <p:sldId id="558" r:id="rId78"/>
    <p:sldId id="374" r:id="rId79"/>
    <p:sldId id="375" r:id="rId80"/>
    <p:sldId id="377" r:id="rId81"/>
    <p:sldId id="378" r:id="rId82"/>
    <p:sldId id="379" r:id="rId83"/>
    <p:sldId id="380" r:id="rId84"/>
    <p:sldId id="381" r:id="rId85"/>
    <p:sldId id="382" r:id="rId86"/>
    <p:sldId id="383" r:id="rId87"/>
    <p:sldId id="384" r:id="rId88"/>
    <p:sldId id="385" r:id="rId89"/>
    <p:sldId id="559" r:id="rId90"/>
    <p:sldId id="560" r:id="rId91"/>
    <p:sldId id="387" r:id="rId92"/>
    <p:sldId id="389" r:id="rId93"/>
    <p:sldId id="561" r:id="rId94"/>
    <p:sldId id="562" r:id="rId95"/>
    <p:sldId id="396" r:id="rId96"/>
    <p:sldId id="564" r:id="rId97"/>
    <p:sldId id="563" r:id="rId98"/>
    <p:sldId id="565" r:id="rId99"/>
    <p:sldId id="566" r:id="rId100"/>
    <p:sldId id="397" r:id="rId101"/>
    <p:sldId id="399" r:id="rId102"/>
    <p:sldId id="400" r:id="rId103"/>
    <p:sldId id="401" r:id="rId104"/>
    <p:sldId id="403" r:id="rId105"/>
    <p:sldId id="404" r:id="rId106"/>
    <p:sldId id="405" r:id="rId107"/>
    <p:sldId id="407" r:id="rId108"/>
    <p:sldId id="408" r:id="rId109"/>
    <p:sldId id="410" r:id="rId110"/>
    <p:sldId id="411" r:id="rId111"/>
    <p:sldId id="412" r:id="rId112"/>
    <p:sldId id="413" r:id="rId113"/>
    <p:sldId id="415" r:id="rId114"/>
    <p:sldId id="416" r:id="rId115"/>
    <p:sldId id="417" r:id="rId116"/>
    <p:sldId id="419" r:id="rId117"/>
    <p:sldId id="420" r:id="rId118"/>
    <p:sldId id="421" r:id="rId119"/>
    <p:sldId id="423" r:id="rId120"/>
    <p:sldId id="424" r:id="rId121"/>
    <p:sldId id="425" r:id="rId122"/>
    <p:sldId id="427" r:id="rId123"/>
    <p:sldId id="428" r:id="rId124"/>
    <p:sldId id="429" r:id="rId125"/>
    <p:sldId id="430" r:id="rId126"/>
    <p:sldId id="432" r:id="rId127"/>
    <p:sldId id="433" r:id="rId128"/>
    <p:sldId id="435" r:id="rId129"/>
    <p:sldId id="436" r:id="rId130"/>
    <p:sldId id="437" r:id="rId131"/>
    <p:sldId id="438" r:id="rId132"/>
    <p:sldId id="439" r:id="rId133"/>
    <p:sldId id="440" r:id="rId134"/>
    <p:sldId id="441" r:id="rId135"/>
    <p:sldId id="443" r:id="rId136"/>
    <p:sldId id="445" r:id="rId137"/>
    <p:sldId id="447" r:id="rId138"/>
    <p:sldId id="448" r:id="rId139"/>
    <p:sldId id="449" r:id="rId140"/>
    <p:sldId id="451" r:id="rId141"/>
    <p:sldId id="446" r:id="rId142"/>
    <p:sldId id="452" r:id="rId143"/>
    <p:sldId id="450" r:id="rId144"/>
    <p:sldId id="454" r:id="rId145"/>
    <p:sldId id="455" r:id="rId146"/>
    <p:sldId id="457" r:id="rId147"/>
    <p:sldId id="458" r:id="rId148"/>
    <p:sldId id="459" r:id="rId149"/>
    <p:sldId id="497" r:id="rId150"/>
    <p:sldId id="462" r:id="rId151"/>
    <p:sldId id="463" r:id="rId152"/>
    <p:sldId id="464" r:id="rId153"/>
    <p:sldId id="465" r:id="rId154"/>
    <p:sldId id="466" r:id="rId155"/>
    <p:sldId id="469" r:id="rId156"/>
    <p:sldId id="470" r:id="rId157"/>
    <p:sldId id="472" r:id="rId158"/>
    <p:sldId id="473" r:id="rId159"/>
    <p:sldId id="475" r:id="rId160"/>
    <p:sldId id="476" r:id="rId161"/>
    <p:sldId id="478" r:id="rId162"/>
    <p:sldId id="479" r:id="rId163"/>
    <p:sldId id="481" r:id="rId164"/>
    <p:sldId id="482" r:id="rId165"/>
    <p:sldId id="490" r:id="rId166"/>
    <p:sldId id="491" r:id="rId167"/>
    <p:sldId id="492" r:id="rId168"/>
    <p:sldId id="493" r:id="rId169"/>
    <p:sldId id="494" r:id="rId170"/>
    <p:sldId id="495" r:id="rId171"/>
    <p:sldId id="496" r:id="rId172"/>
    <p:sldId id="485" r:id="rId173"/>
    <p:sldId id="486" r:id="rId174"/>
    <p:sldId id="487" r:id="rId175"/>
    <p:sldId id="488" r:id="rId176"/>
    <p:sldId id="489" r:id="rId177"/>
    <p:sldId id="557" r:id="rId178"/>
    <p:sldId id="499" r:id="rId179"/>
    <p:sldId id="500" r:id="rId180"/>
    <p:sldId id="501" r:id="rId181"/>
    <p:sldId id="502" r:id="rId182"/>
    <p:sldId id="503" r:id="rId183"/>
    <p:sldId id="504" r:id="rId184"/>
    <p:sldId id="505" r:id="rId185"/>
    <p:sldId id="506" r:id="rId186"/>
    <p:sldId id="507" r:id="rId187"/>
    <p:sldId id="508" r:id="rId188"/>
    <p:sldId id="509" r:id="rId189"/>
    <p:sldId id="510" r:id="rId190"/>
    <p:sldId id="511" r:id="rId191"/>
    <p:sldId id="512" r:id="rId192"/>
    <p:sldId id="513" r:id="rId193"/>
    <p:sldId id="514" r:id="rId194"/>
    <p:sldId id="515" r:id="rId195"/>
    <p:sldId id="516" r:id="rId196"/>
    <p:sldId id="517" r:id="rId197"/>
    <p:sldId id="518" r:id="rId198"/>
    <p:sldId id="519" r:id="rId199"/>
    <p:sldId id="520" r:id="rId200"/>
    <p:sldId id="521" r:id="rId201"/>
    <p:sldId id="522" r:id="rId202"/>
    <p:sldId id="523" r:id="rId203"/>
    <p:sldId id="524" r:id="rId204"/>
    <p:sldId id="525" r:id="rId205"/>
    <p:sldId id="526" r:id="rId206"/>
    <p:sldId id="527" r:id="rId207"/>
    <p:sldId id="528" r:id="rId208"/>
    <p:sldId id="529" r:id="rId209"/>
    <p:sldId id="530" r:id="rId210"/>
    <p:sldId id="531" r:id="rId211"/>
    <p:sldId id="532" r:id="rId212"/>
    <p:sldId id="533" r:id="rId213"/>
    <p:sldId id="534" r:id="rId214"/>
    <p:sldId id="535" r:id="rId215"/>
    <p:sldId id="536" r:id="rId216"/>
    <p:sldId id="537" r:id="rId217"/>
    <p:sldId id="538" r:id="rId218"/>
    <p:sldId id="539" r:id="rId219"/>
    <p:sldId id="540" r:id="rId220"/>
    <p:sldId id="541" r:id="rId221"/>
    <p:sldId id="542" r:id="rId222"/>
    <p:sldId id="543" r:id="rId223"/>
    <p:sldId id="544" r:id="rId224"/>
    <p:sldId id="545" r:id="rId225"/>
    <p:sldId id="546" r:id="rId226"/>
    <p:sldId id="547" r:id="rId227"/>
    <p:sldId id="548" r:id="rId228"/>
    <p:sldId id="549" r:id="rId229"/>
    <p:sldId id="550" r:id="rId230"/>
    <p:sldId id="551" r:id="rId231"/>
    <p:sldId id="552" r:id="rId232"/>
    <p:sldId id="553" r:id="rId233"/>
    <p:sldId id="554" r:id="rId234"/>
    <p:sldId id="555" r:id="rId235"/>
    <p:sldId id="556" r:id="rId2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4914"/>
    <a:srgbClr val="8F370F"/>
    <a:srgbClr val="FDE3C7"/>
    <a:srgbClr val="482C1C"/>
    <a:srgbClr val="67472F"/>
    <a:srgbClr val="1A3778"/>
    <a:srgbClr val="971D1D"/>
    <a:srgbClr val="FEEFDE"/>
    <a:srgbClr val="FEECDE"/>
    <a:srgbClr val="9329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726" autoAdjust="0"/>
  </p:normalViewPr>
  <p:slideViewPr>
    <p:cSldViewPr>
      <p:cViewPr varScale="1">
        <p:scale>
          <a:sx n="85" d="100"/>
          <a:sy n="85" d="100"/>
        </p:scale>
        <p:origin x="-1378"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8149"/>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presProps" Target="presProp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01" Type="http://schemas.openxmlformats.org/officeDocument/2006/relationships/slide" Target="slides/slide200.xml"/><Relationship Id="rId222" Type="http://schemas.openxmlformats.org/officeDocument/2006/relationships/slide" Target="slides/slide22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3" Type="http://schemas.openxmlformats.org/officeDocument/2006/relationships/slide" Target="slides/slide232.xml"/><Relationship Id="rId238" Type="http://schemas.openxmlformats.org/officeDocument/2006/relationships/viewProps" Target="viewProps.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tableStyles" Target="tableStyles.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microsoft.com/office/2015/10/relationships/revisionInfo" Target="revisionInfo.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6" Type="http://schemas.openxmlformats.org/officeDocument/2006/relationships/slide" Target="slides/slide25.xml"/><Relationship Id="rId231" Type="http://schemas.openxmlformats.org/officeDocument/2006/relationships/slide" Target="slides/slide230.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6C4AB5F-A27E-44AC-8D67-89E3E93B2CB4}" type="datetimeFigureOut">
              <a:rPr lang="en-US" smtClean="0"/>
              <a:pPr/>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C4AB5F-A27E-44AC-8D67-89E3E93B2CB4}" type="datetimeFigureOut">
              <a:rPr lang="en-US" smtClean="0"/>
              <a:pPr/>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C4AB5F-A27E-44AC-8D67-89E3E93B2CB4}" type="datetimeFigureOut">
              <a:rPr lang="en-US" smtClean="0"/>
              <a:pPr/>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C4AB5F-A27E-44AC-8D67-89E3E93B2CB4}" type="datetimeFigureOut">
              <a:rPr lang="en-US" smtClean="0"/>
              <a:pPr/>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4AB5F-A27E-44AC-8D67-89E3E93B2CB4}" type="datetimeFigureOut">
              <a:rPr lang="en-US" smtClean="0"/>
              <a:pPr/>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C4AB5F-A27E-44AC-8D67-89E3E93B2CB4}" type="datetimeFigureOut">
              <a:rPr lang="en-US" smtClean="0"/>
              <a:pPr/>
              <a:t>11/15/2021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C4AB5F-A27E-44AC-8D67-89E3E93B2CB4}" type="datetimeFigureOut">
              <a:rPr lang="en-US" smtClean="0"/>
              <a:pPr/>
              <a:t>11/15/2021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C4AB5F-A27E-44AC-8D67-89E3E93B2CB4}" type="datetimeFigureOut">
              <a:rPr lang="en-US" smtClean="0"/>
              <a:pPr/>
              <a:t>11/15/2021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C4AB5F-A27E-44AC-8D67-89E3E93B2CB4}" type="datetimeFigureOut">
              <a:rPr lang="en-US" smtClean="0"/>
              <a:pPr/>
              <a:t>11/15/2021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C4AB5F-A27E-44AC-8D67-89E3E93B2CB4}" type="datetimeFigureOut">
              <a:rPr lang="en-US" smtClean="0"/>
              <a:pPr/>
              <a:t>11/15/2021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C4AB5F-A27E-44AC-8D67-89E3E93B2CB4}" type="datetimeFigureOut">
              <a:rPr lang="en-US" smtClean="0"/>
              <a:pPr/>
              <a:t>11/15/2021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C4AB5F-A27E-44AC-8D67-89E3E93B2CB4}" type="datetimeFigureOut">
              <a:rPr lang="en-US" smtClean="0"/>
              <a:pPr/>
              <a:t>11/15/2021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4DAF6A-D3D5-43BA-8FDA-55761B4A9AF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8" Type="http://schemas.openxmlformats.org/officeDocument/2006/relationships/slide" Target="slide202.xml"/><Relationship Id="rId3" Type="http://schemas.openxmlformats.org/officeDocument/2006/relationships/slide" Target="slide181.xml"/><Relationship Id="rId7" Type="http://schemas.openxmlformats.org/officeDocument/2006/relationships/slide" Target="slide199.xml"/><Relationship Id="rId12" Type="http://schemas.openxmlformats.org/officeDocument/2006/relationships/slide" Target="slide228.xml"/><Relationship Id="rId2" Type="http://schemas.openxmlformats.org/officeDocument/2006/relationships/slide" Target="slide179.xml"/><Relationship Id="rId1" Type="http://schemas.openxmlformats.org/officeDocument/2006/relationships/slideLayout" Target="../slideLayouts/slideLayout7.xml"/><Relationship Id="rId6" Type="http://schemas.openxmlformats.org/officeDocument/2006/relationships/slide" Target="slide193.xml"/><Relationship Id="rId11" Type="http://schemas.openxmlformats.org/officeDocument/2006/relationships/slide" Target="slide221.xml"/><Relationship Id="rId5" Type="http://schemas.openxmlformats.org/officeDocument/2006/relationships/slide" Target="slide187.xml"/><Relationship Id="rId10" Type="http://schemas.openxmlformats.org/officeDocument/2006/relationships/slide" Target="slide215.xml"/><Relationship Id="rId4" Type="http://schemas.openxmlformats.org/officeDocument/2006/relationships/slide" Target="slide184.xml"/><Relationship Id="rId9" Type="http://schemas.openxmlformats.org/officeDocument/2006/relationships/slide" Target="slide20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8" Type="http://schemas.openxmlformats.org/officeDocument/2006/relationships/slide" Target="slide202.xml"/><Relationship Id="rId3" Type="http://schemas.openxmlformats.org/officeDocument/2006/relationships/slide" Target="slide181.xml"/><Relationship Id="rId7" Type="http://schemas.openxmlformats.org/officeDocument/2006/relationships/slide" Target="slide199.xml"/><Relationship Id="rId12" Type="http://schemas.openxmlformats.org/officeDocument/2006/relationships/slide" Target="slide228.xml"/><Relationship Id="rId2" Type="http://schemas.openxmlformats.org/officeDocument/2006/relationships/slide" Target="slide179.xml"/><Relationship Id="rId1" Type="http://schemas.openxmlformats.org/officeDocument/2006/relationships/slideLayout" Target="../slideLayouts/slideLayout7.xml"/><Relationship Id="rId6" Type="http://schemas.openxmlformats.org/officeDocument/2006/relationships/slide" Target="slide193.xml"/><Relationship Id="rId11" Type="http://schemas.openxmlformats.org/officeDocument/2006/relationships/slide" Target="slide221.xml"/><Relationship Id="rId5" Type="http://schemas.openxmlformats.org/officeDocument/2006/relationships/slide" Target="slide187.xml"/><Relationship Id="rId10" Type="http://schemas.openxmlformats.org/officeDocument/2006/relationships/slide" Target="slide215.xml"/><Relationship Id="rId4" Type="http://schemas.openxmlformats.org/officeDocument/2006/relationships/slide" Target="slide184.xml"/><Relationship Id="rId9" Type="http://schemas.openxmlformats.org/officeDocument/2006/relationships/slide" Target="slide208.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2" Type="http://schemas.openxmlformats.org/officeDocument/2006/relationships/slide" Target="slide15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2" Type="http://schemas.openxmlformats.org/officeDocument/2006/relationships/slide" Target="slide154.xml"/><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2" Type="http://schemas.openxmlformats.org/officeDocument/2006/relationships/slide" Target="slide154.xml"/><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1.xml.rels><?xml version="1.0" encoding="UTF-8" standalone="yes"?>
<Relationships xmlns="http://schemas.openxmlformats.org/package/2006/relationships"><Relationship Id="rId2" Type="http://schemas.openxmlformats.org/officeDocument/2006/relationships/slide" Target="slide154.xml"/><Relationship Id="rId1" Type="http://schemas.openxmlformats.org/officeDocument/2006/relationships/slideLayout" Target="../slideLayouts/slideLayout7.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7.xml.rels><?xml version="1.0" encoding="UTF-8" standalone="yes"?>
<Relationships xmlns="http://schemas.openxmlformats.org/package/2006/relationships"><Relationship Id="rId2" Type="http://schemas.openxmlformats.org/officeDocument/2006/relationships/slide" Target="slide154.xml"/><Relationship Id="rId1" Type="http://schemas.openxmlformats.org/officeDocument/2006/relationships/slideLayout" Target="../slideLayouts/slideLayout7.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0.xml.rels><?xml version="1.0" encoding="UTF-8" standalone="yes"?>
<Relationships xmlns="http://schemas.openxmlformats.org/package/2006/relationships"><Relationship Id="rId2" Type="http://schemas.openxmlformats.org/officeDocument/2006/relationships/slide" Target="slide154.xml"/><Relationship Id="rId1" Type="http://schemas.openxmlformats.org/officeDocument/2006/relationships/slideLayout" Target="../slideLayouts/slideLayout7.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7.xml.rels><?xml version="1.0" encoding="UTF-8" standalone="yes"?>
<Relationships xmlns="http://schemas.openxmlformats.org/package/2006/relationships"><Relationship Id="rId2" Type="http://schemas.openxmlformats.org/officeDocument/2006/relationships/slide" Target="slide154.xml"/><Relationship Id="rId1" Type="http://schemas.openxmlformats.org/officeDocument/2006/relationships/slideLayout" Target="../slideLayouts/slideLayout7.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3.xml.rels><?xml version="1.0" encoding="UTF-8" standalone="yes"?>
<Relationships xmlns="http://schemas.openxmlformats.org/package/2006/relationships"><Relationship Id="rId2" Type="http://schemas.openxmlformats.org/officeDocument/2006/relationships/slide" Target="slide154.xml"/><Relationship Id="rId1" Type="http://schemas.openxmlformats.org/officeDocument/2006/relationships/slideLayout" Target="../slideLayouts/slideLayout7.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9.xml.rels><?xml version="1.0" encoding="UTF-8" standalone="yes"?>
<Relationships xmlns="http://schemas.openxmlformats.org/package/2006/relationships"><Relationship Id="rId2" Type="http://schemas.openxmlformats.org/officeDocument/2006/relationships/slide" Target="slide15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6.xml.rels><?xml version="1.0" encoding="UTF-8" standalone="yes"?>
<Relationships xmlns="http://schemas.openxmlformats.org/package/2006/relationships"><Relationship Id="rId2" Type="http://schemas.openxmlformats.org/officeDocument/2006/relationships/slide" Target="slide154.xml"/><Relationship Id="rId1" Type="http://schemas.openxmlformats.org/officeDocument/2006/relationships/slideLayout" Target="../slideLayouts/slideLayout7.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5.xml.rels><?xml version="1.0" encoding="UTF-8" standalone="yes"?>
<Relationships xmlns="http://schemas.openxmlformats.org/package/2006/relationships"><Relationship Id="rId2" Type="http://schemas.openxmlformats.org/officeDocument/2006/relationships/slide" Target="slide15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hoto 1\church\Photo\Apocalypse%20&amp;%20easter%20liturgey%20139_resiz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0"/>
            <a:ext cx="92202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172200" y="152401"/>
            <a:ext cx="27432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defRPr sz="2800" b="1">
                <a:solidFill>
                  <a:schemeClr val="bg1"/>
                </a:solidFill>
                <a:latin typeface="Times New Roman" pitchFamily="18" charset="0"/>
                <a:cs typeface="Times New Roman" pitchFamily="18" charset="0"/>
              </a:defRPr>
            </a:lvl1pPr>
          </a:lstStyle>
          <a:p>
            <a:pPr algn="r" rtl="1"/>
            <a:r>
              <a:rPr lang="ar-EG" sz="3200" dirty="0"/>
              <a:t>يا حمل الله يا حامل خطية العالم، إسمعنا وإرحمنا واغفر لنا خطايانا.</a:t>
            </a:r>
            <a:endParaRPr lang="ar-SA" sz="3200" dirty="0"/>
          </a:p>
        </p:txBody>
      </p:sp>
      <p:sp>
        <p:nvSpPr>
          <p:cNvPr id="9" name="TextBox 8"/>
          <p:cNvSpPr txBox="1"/>
          <p:nvPr/>
        </p:nvSpPr>
        <p:spPr>
          <a:xfrm>
            <a:off x="228600" y="152400"/>
            <a:ext cx="2895600" cy="37856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000" b="1" dirty="0" smtClean="0">
                <a:solidFill>
                  <a:schemeClr val="bg1"/>
                </a:solidFill>
                <a:latin typeface="Times New Roman" pitchFamily="18" charset="0"/>
                <a:cs typeface="Times New Roman" pitchFamily="18" charset="0"/>
              </a:rPr>
              <a:t>We ask You </a:t>
            </a:r>
          </a:p>
          <a:p>
            <a:pPr algn="l"/>
            <a:r>
              <a:rPr lang="en-US" sz="3000" b="1" dirty="0" smtClean="0">
                <a:solidFill>
                  <a:schemeClr val="bg1"/>
                </a:solidFill>
                <a:latin typeface="Times New Roman" pitchFamily="18" charset="0"/>
                <a:cs typeface="Times New Roman" pitchFamily="18" charset="0"/>
              </a:rPr>
              <a:t>O Lamb of God who carries the sin of the world, hear us and have mercy on us, and forgive us our sins. </a:t>
            </a:r>
            <a:endParaRPr lang="en-US" sz="3000" b="1" dirty="0">
              <a:solidFill>
                <a:schemeClr val="bg1"/>
              </a:solidFill>
              <a:latin typeface="Times New Roman" pitchFamily="18" charset="0"/>
              <a:cs typeface="Times New Roman" pitchFamily="18" charset="0"/>
            </a:endParaRPr>
          </a:p>
        </p:txBody>
      </p:sp>
      <p:sp>
        <p:nvSpPr>
          <p:cNvPr id="14" name="TextBox 13"/>
          <p:cNvSpPr txBox="1"/>
          <p:nvPr/>
        </p:nvSpPr>
        <p:spPr>
          <a:xfrm>
            <a:off x="6172200" y="4572000"/>
            <a:ext cx="27432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defRPr sz="2800" b="1">
                <a:solidFill>
                  <a:schemeClr val="bg1"/>
                </a:solidFill>
                <a:latin typeface="Times New Roman" pitchFamily="18" charset="0"/>
                <a:cs typeface="Times New Roman" pitchFamily="18" charset="0"/>
              </a:defRPr>
            </a:lvl1pPr>
          </a:lstStyle>
          <a:p>
            <a:pPr algn="r" rtl="1"/>
            <a:r>
              <a:rPr lang="ar-EG" sz="3000" dirty="0" smtClean="0"/>
              <a:t>يا رب ارحم </a:t>
            </a:r>
            <a:r>
              <a:rPr lang="ar-EG" sz="3000" dirty="0"/>
              <a:t>(٤١</a:t>
            </a:r>
            <a:r>
              <a:rPr lang="ar-EG" sz="3000" dirty="0" smtClean="0"/>
              <a:t>)</a:t>
            </a:r>
            <a:endParaRPr lang="ar-SA" sz="3000" dirty="0"/>
          </a:p>
        </p:txBody>
      </p:sp>
      <p:sp>
        <p:nvSpPr>
          <p:cNvPr id="15" name="TextBox 14"/>
          <p:cNvSpPr txBox="1"/>
          <p:nvPr/>
        </p:nvSpPr>
        <p:spPr>
          <a:xfrm>
            <a:off x="304800" y="4572000"/>
            <a:ext cx="28956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Lord have mercy (41)</a:t>
            </a:r>
            <a:endParaRPr lang="en-US" sz="2600" dirty="0"/>
          </a:p>
        </p:txBody>
      </p:sp>
      <p:sp>
        <p:nvSpPr>
          <p:cNvPr id="16" name="TextBox 15">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7" name="TextBox 16">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3276600" y="4572000"/>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defRPr sz="2800" b="1">
                <a:solidFill>
                  <a:schemeClr val="bg1"/>
                </a:solidFill>
                <a:latin typeface="Times New Roman" pitchFamily="18" charset="0"/>
                <a:cs typeface="Times New Roman" pitchFamily="18" charset="0"/>
              </a:defRPr>
            </a:lvl1pPr>
          </a:lstStyle>
          <a:p>
            <a:pPr algn="r" rtl="1"/>
            <a:r>
              <a:rPr lang="ar-EG" sz="3200" dirty="0"/>
              <a:t>كيري لِيسون (٤١</a:t>
            </a:r>
            <a:r>
              <a:rPr lang="ar-EG" sz="3200" dirty="0" smtClean="0"/>
              <a:t>)</a:t>
            </a:r>
            <a:endParaRPr lang="ar-SA"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trips(downLeft)">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strips(downLeft)">
                                      <p:cBhvr>
                                        <p:cTn id="15" dur="500"/>
                                        <p:tgtEl>
                                          <p:spTgt spid="14"/>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strips(downLeft)">
                                      <p:cBhvr>
                                        <p:cTn id="18" dur="5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strips(downLeft)">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4" grpId="0" animBg="1"/>
      <p:bldP spid="15" grpId="0" animBg="1"/>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2" descr="D:\Photo 1\church\Photo\Apocalypse%20&amp;%20easter%20liturgey%20139_resiz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0"/>
            <a:ext cx="92202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172200" y="1014473"/>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صلوا.</a:t>
            </a:r>
            <a:endParaRPr lang="en-US" dirty="0"/>
          </a:p>
        </p:txBody>
      </p:sp>
      <p:sp>
        <p:nvSpPr>
          <p:cNvPr id="5" name="TextBox 4"/>
          <p:cNvSpPr txBox="1"/>
          <p:nvPr/>
        </p:nvSpPr>
        <p:spPr>
          <a:xfrm>
            <a:off x="3219450" y="1014472"/>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إشليل</a:t>
            </a:r>
            <a:endParaRPr lang="en-US" dirty="0"/>
          </a:p>
        </p:txBody>
      </p:sp>
      <p:sp>
        <p:nvSpPr>
          <p:cNvPr id="6" name="TextBox 5"/>
          <p:cNvSpPr txBox="1"/>
          <p:nvPr/>
        </p:nvSpPr>
        <p:spPr>
          <a:xfrm>
            <a:off x="228600" y="1014472"/>
            <a:ext cx="28956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Pray.</a:t>
            </a:r>
          </a:p>
        </p:txBody>
      </p:sp>
      <p:sp>
        <p:nvSpPr>
          <p:cNvPr id="9" name="TextBox 8"/>
          <p:cNvSpPr txBox="1"/>
          <p:nvPr/>
        </p:nvSpPr>
        <p:spPr>
          <a:xfrm>
            <a:off x="6172200" y="1894583"/>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للصلاة قفوا.</a:t>
            </a:r>
            <a:endParaRPr lang="en-US" dirty="0"/>
          </a:p>
        </p:txBody>
      </p:sp>
      <p:sp>
        <p:nvSpPr>
          <p:cNvPr id="10" name="TextBox 9"/>
          <p:cNvSpPr txBox="1"/>
          <p:nvPr/>
        </p:nvSpPr>
        <p:spPr>
          <a:xfrm>
            <a:off x="3219450" y="1894582"/>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إيبى إبروس إفكى إستاثيتى</a:t>
            </a:r>
          </a:p>
        </p:txBody>
      </p:sp>
      <p:sp>
        <p:nvSpPr>
          <p:cNvPr id="11" name="TextBox 10"/>
          <p:cNvSpPr txBox="1"/>
          <p:nvPr/>
        </p:nvSpPr>
        <p:spPr>
          <a:xfrm>
            <a:off x="228600" y="18945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Stand up for prayer.</a:t>
            </a:r>
          </a:p>
        </p:txBody>
      </p:sp>
      <p:sp>
        <p:nvSpPr>
          <p:cNvPr id="14" name="TextBox 13"/>
          <p:cNvSpPr txBox="1"/>
          <p:nvPr/>
        </p:nvSpPr>
        <p:spPr>
          <a:xfrm>
            <a:off x="6172200" y="32557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15" name="TextBox 14"/>
          <p:cNvSpPr txBox="1"/>
          <p:nvPr/>
        </p:nvSpPr>
        <p:spPr>
          <a:xfrm>
            <a:off x="3219450" y="32557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16" name="TextBox 15"/>
          <p:cNvSpPr txBox="1"/>
          <p:nvPr/>
        </p:nvSpPr>
        <p:spPr>
          <a:xfrm>
            <a:off x="228600" y="32557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1" name="TextBox 20"/>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22" name="TextBox 21"/>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23" name="TextBox 22"/>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Left)">
                                      <p:cBhvr>
                                        <p:cTn id="10" dur="500"/>
                                        <p:tgtEl>
                                          <p:spTgt spid="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strips(downLeft)">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trips(downLeft)">
                                      <p:cBhvr>
                                        <p:cTn id="18" dur="500"/>
                                        <p:tgtEl>
                                          <p:spTgt spid="9"/>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strips(downLeft)">
                                      <p:cBhvr>
                                        <p:cTn id="21" dur="500"/>
                                        <p:tgtEl>
                                          <p:spTgt spid="10"/>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trips(downLeft)">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strips(downLeft)">
                                      <p:cBhvr>
                                        <p:cTn id="29" dur="500"/>
                                        <p:tgtEl>
                                          <p:spTgt spid="14"/>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strips(downLeft)">
                                      <p:cBhvr>
                                        <p:cTn id="32" dur="500"/>
                                        <p:tgtEl>
                                          <p:spTgt spid="15"/>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strips(downLeft)">
                                      <p:cBhvr>
                                        <p:cTn id="35" dur="5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strips(downLeft)">
                                      <p:cBhvr>
                                        <p:cTn id="40" dur="500"/>
                                        <p:tgtEl>
                                          <p:spTgt spid="21"/>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strips(downLeft)">
                                      <p:cBhvr>
                                        <p:cTn id="43" dur="500"/>
                                        <p:tgtEl>
                                          <p:spTgt spid="22"/>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strips(downLeft)">
                                      <p:cBhvr>
                                        <p:cTn id="4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9" grpId="0" animBg="1"/>
      <p:bldP spid="10" grpId="0" animBg="1"/>
      <p:bldP spid="11" grpId="0" animBg="1"/>
      <p:bldP spid="14" grpId="0" animBg="1"/>
      <p:bldP spid="15" grpId="0" animBg="1"/>
      <p:bldP spid="16" grpId="0" animBg="1"/>
      <p:bldP spid="21" grpId="0" animBg="1"/>
      <p:bldP spid="22" grpId="0" animBg="1"/>
      <p:bldP spid="23" grpId="0"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724400" y="798255"/>
            <a:ext cx="41910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لأنك في اليلة التي أسلمت فيها ذاتك، بإرادتك وسلطانك وحدك. أخذت خبزا علي يديك</a:t>
            </a:r>
            <a:r>
              <a:rPr lang="ar-EG" sz="3200" dirty="0" smtClean="0"/>
              <a:t> </a:t>
            </a:r>
            <a:r>
              <a:rPr lang="ar-SA" sz="3200" dirty="0" smtClean="0"/>
              <a:t>الطاهرتين، اللتين بلا عيب ولا دنس، الطوباويتين المحييتين.</a:t>
            </a:r>
            <a:endParaRPr lang="en-US" sz="3200" dirty="0" smtClean="0"/>
          </a:p>
        </p:txBody>
      </p:sp>
      <p:sp>
        <p:nvSpPr>
          <p:cNvPr id="21" name="TextBox 20"/>
          <p:cNvSpPr txBox="1"/>
          <p:nvPr/>
        </p:nvSpPr>
        <p:spPr>
          <a:xfrm>
            <a:off x="228600" y="228600"/>
            <a:ext cx="4267200" cy="37856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For in the same night in which You gave Yourself up of Your own will and authority alone. You took bread into Your holy hands, which are without spot or blemish, blessed, and life-giving.</a:t>
            </a:r>
          </a:p>
        </p:txBody>
      </p:sp>
      <p:sp>
        <p:nvSpPr>
          <p:cNvPr id="7" name="TextBox 6"/>
          <p:cNvSpPr txBox="1"/>
          <p:nvPr/>
        </p:nvSpPr>
        <p:spPr>
          <a:xfrm>
            <a:off x="6172200" y="4790183"/>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نؤمن أن هذا هو بالحقيقة. آمين.</a:t>
            </a:r>
            <a:endParaRPr lang="ar-SA" sz="3200" dirty="0"/>
          </a:p>
        </p:txBody>
      </p:sp>
      <p:sp>
        <p:nvSpPr>
          <p:cNvPr id="9" name="TextBox 8"/>
          <p:cNvSpPr txBox="1"/>
          <p:nvPr/>
        </p:nvSpPr>
        <p:spPr>
          <a:xfrm>
            <a:off x="457200" y="4572000"/>
            <a:ext cx="2895600" cy="147732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000" b="1" dirty="0" smtClean="0">
                <a:solidFill>
                  <a:schemeClr val="bg1"/>
                </a:solidFill>
                <a:latin typeface="Times New Roman" pitchFamily="18" charset="0"/>
                <a:cs typeface="Times New Roman" pitchFamily="18" charset="0"/>
              </a:rPr>
              <a:t>We believe that this is true. Amen.</a:t>
            </a:r>
            <a:endParaRPr lang="en-US" sz="30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strips(downLeft)">
                                      <p:cBhvr>
                                        <p:cTn id="15" dur="500"/>
                                        <p:tgtEl>
                                          <p:spTgt spid="7"/>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trips(downLeft)">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7" grpId="0" animBg="1"/>
      <p:bldP spid="9" grpId="0" animBg="1"/>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ونظر إلي فوق نحو السماء، إليك يا الله أباه وسيد كل أحد. </a:t>
            </a:r>
            <a:endParaRPr lang="en-US" dirty="0"/>
          </a:p>
        </p:txBody>
      </p:sp>
      <p:sp>
        <p:nvSpPr>
          <p:cNvPr id="24" name="TextBox 23"/>
          <p:cNvSpPr txBox="1"/>
          <p:nvPr/>
        </p:nvSpPr>
        <p:spPr>
          <a:xfrm>
            <a:off x="3219450" y="152400"/>
            <a:ext cx="28575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آفجوشت إي إبشوي إي إتفي</a:t>
            </a:r>
            <a:r>
              <a:rPr lang="en-US" sz="3000" dirty="0" smtClean="0"/>
              <a:t> </a:t>
            </a:r>
            <a:r>
              <a:rPr lang="ar-SA" sz="3000" dirty="0" smtClean="0"/>
              <a:t>هاروك فيئتيفوف إنيوت إفنوتي أووه غفنيب إنتي أؤون نيقين</a:t>
            </a:r>
            <a:endParaRPr lang="en-US" sz="3000" dirty="0"/>
          </a:p>
        </p:txBody>
      </p:sp>
      <p:sp>
        <p:nvSpPr>
          <p:cNvPr id="25" name="TextBox 24"/>
          <p:cNvSpPr txBox="1"/>
          <p:nvPr/>
        </p:nvSpPr>
        <p:spPr>
          <a:xfrm>
            <a:off x="228600" y="152400"/>
            <a:ext cx="2895600" cy="33239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He looked up toward Heaven to You, O God, who are His Father and Master of everyone.</a:t>
            </a:r>
            <a:endParaRPr lang="en-US" sz="3000" dirty="0"/>
          </a:p>
        </p:txBody>
      </p:sp>
      <p:sp>
        <p:nvSpPr>
          <p:cNvPr id="23" name="TextBox 22"/>
          <p:cNvSpPr txBox="1"/>
          <p:nvPr/>
        </p:nvSpPr>
        <p:spPr>
          <a:xfrm>
            <a:off x="6172200" y="36576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وشكر</a:t>
            </a:r>
            <a:endParaRPr lang="en-US" dirty="0"/>
          </a:p>
        </p:txBody>
      </p:sp>
      <p:sp>
        <p:nvSpPr>
          <p:cNvPr id="35" name="TextBox 34"/>
          <p:cNvSpPr txBox="1"/>
          <p:nvPr/>
        </p:nvSpPr>
        <p:spPr>
          <a:xfrm>
            <a:off x="3219450" y="36576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إيطاف شيبئهموت</a:t>
            </a:r>
            <a:endParaRPr lang="en-US" dirty="0" smtClean="0"/>
          </a:p>
        </p:txBody>
      </p:sp>
      <p:sp>
        <p:nvSpPr>
          <p:cNvPr id="36" name="TextBox 35"/>
          <p:cNvSpPr txBox="1"/>
          <p:nvPr/>
        </p:nvSpPr>
        <p:spPr>
          <a:xfrm>
            <a:off x="228600" y="3657600"/>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And He gave thanks.</a:t>
            </a:r>
            <a:endParaRPr lang="en-US" dirty="0"/>
          </a:p>
        </p:txBody>
      </p:sp>
      <p:sp>
        <p:nvSpPr>
          <p:cNvPr id="37" name="TextBox 36"/>
          <p:cNvSpPr txBox="1"/>
          <p:nvPr/>
        </p:nvSpPr>
        <p:spPr>
          <a:xfrm>
            <a:off x="6172200" y="5181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8" name="TextBox 37"/>
          <p:cNvSpPr txBox="1"/>
          <p:nvPr/>
        </p:nvSpPr>
        <p:spPr>
          <a:xfrm>
            <a:off x="3219450" y="5181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9" name="TextBox 38"/>
          <p:cNvSpPr txBox="1"/>
          <p:nvPr/>
        </p:nvSpPr>
        <p:spPr>
          <a:xfrm>
            <a:off x="228600" y="51816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strips(downLeft)">
                                      <p:cBhvr>
                                        <p:cTn id="18" dur="500"/>
                                        <p:tgtEl>
                                          <p:spTgt spid="2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5"/>
                                        </p:tgtEl>
                                        <p:attrNameLst>
                                          <p:attrName>style.visibility</p:attrName>
                                        </p:attrNameLst>
                                      </p:cBhvr>
                                      <p:to>
                                        <p:strVal val="visible"/>
                                      </p:to>
                                    </p:set>
                                    <p:animEffect transition="in" filter="strips(downLeft)">
                                      <p:cBhvr>
                                        <p:cTn id="21" dur="500"/>
                                        <p:tgtEl>
                                          <p:spTgt spid="35"/>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strips(downLeft)">
                                      <p:cBhvr>
                                        <p:cTn id="24" dur="500"/>
                                        <p:tgtEl>
                                          <p:spTgt spid="36"/>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strips(downLeft)">
                                      <p:cBhvr>
                                        <p:cTn id="29" dur="500"/>
                                        <p:tgtEl>
                                          <p:spTgt spid="37"/>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strips(downLeft)">
                                      <p:cBhvr>
                                        <p:cTn id="32" dur="500"/>
                                        <p:tgtEl>
                                          <p:spTgt spid="3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9"/>
                                        </p:tgtEl>
                                        <p:attrNameLst>
                                          <p:attrName>style.visibility</p:attrName>
                                        </p:attrNameLst>
                                      </p:cBhvr>
                                      <p:to>
                                        <p:strVal val="visible"/>
                                      </p:to>
                                    </p:set>
                                    <p:animEffect transition="in" filter="strips(downLeft)">
                                      <p:cBhvr>
                                        <p:cTn id="35"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3" grpId="0" animBg="1"/>
      <p:bldP spid="35" grpId="0" animBg="1"/>
      <p:bldP spid="36" grpId="0" animBg="1"/>
      <p:bldP spid="37" grpId="0" animBg="1"/>
      <p:bldP spid="38" grpId="0" animBg="1"/>
      <p:bldP spid="39" grpId="0" animBg="1"/>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152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وباركه </a:t>
            </a:r>
            <a:endParaRPr lang="en-US" dirty="0"/>
          </a:p>
        </p:txBody>
      </p:sp>
      <p:sp>
        <p:nvSpPr>
          <p:cNvPr id="21" name="TextBox 20"/>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آف إزمو إيروف</a:t>
            </a:r>
            <a:endParaRPr lang="en-US" dirty="0"/>
          </a:p>
        </p:txBody>
      </p:sp>
      <p:sp>
        <p:nvSpPr>
          <p:cNvPr id="22" name="TextBox 21"/>
          <p:cNvSpPr txBox="1"/>
          <p:nvPr/>
        </p:nvSpPr>
        <p:spPr>
          <a:xfrm>
            <a:off x="228600" y="152400"/>
            <a:ext cx="2895600" cy="52322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He blessed it.</a:t>
            </a:r>
            <a:endParaRPr lang="en-US" sz="2800" dirty="0"/>
          </a:p>
        </p:txBody>
      </p:sp>
      <p:sp>
        <p:nvSpPr>
          <p:cNvPr id="13" name="TextBox 12"/>
          <p:cNvSpPr txBox="1"/>
          <p:nvPr/>
        </p:nvSpPr>
        <p:spPr>
          <a:xfrm>
            <a:off x="6172200" y="990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4" name="TextBox 13"/>
          <p:cNvSpPr txBox="1"/>
          <p:nvPr/>
        </p:nvSpPr>
        <p:spPr>
          <a:xfrm>
            <a:off x="3219450" y="990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5" name="TextBox 14"/>
          <p:cNvSpPr txBox="1"/>
          <p:nvPr/>
        </p:nvSpPr>
        <p:spPr>
          <a:xfrm>
            <a:off x="228600" y="9906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
        <p:nvSpPr>
          <p:cNvPr id="16" name="TextBox 15"/>
          <p:cNvSpPr txBox="1"/>
          <p:nvPr/>
        </p:nvSpPr>
        <p:spPr>
          <a:xfrm>
            <a:off x="6172200" y="1945959"/>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وقدسه.</a:t>
            </a:r>
            <a:endParaRPr lang="en-US" dirty="0"/>
          </a:p>
        </p:txBody>
      </p:sp>
      <p:sp>
        <p:nvSpPr>
          <p:cNvPr id="23" name="TextBox 22"/>
          <p:cNvSpPr txBox="1"/>
          <p:nvPr/>
        </p:nvSpPr>
        <p:spPr>
          <a:xfrm>
            <a:off x="3219450" y="1945958"/>
            <a:ext cx="28575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آف إير آجيازين إمموف</a:t>
            </a:r>
            <a:endParaRPr lang="en-US" dirty="0"/>
          </a:p>
        </p:txBody>
      </p:sp>
      <p:sp>
        <p:nvSpPr>
          <p:cNvPr id="26" name="TextBox 25"/>
          <p:cNvSpPr txBox="1"/>
          <p:nvPr/>
        </p:nvSpPr>
        <p:spPr>
          <a:xfrm>
            <a:off x="228600" y="1945958"/>
            <a:ext cx="28956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And He sanctified it. </a:t>
            </a:r>
            <a:endParaRPr lang="en-US" sz="2800" dirty="0"/>
          </a:p>
        </p:txBody>
      </p:sp>
      <p:sp>
        <p:nvSpPr>
          <p:cNvPr id="27" name="TextBox 26"/>
          <p:cNvSpPr txBox="1"/>
          <p:nvPr/>
        </p:nvSpPr>
        <p:spPr>
          <a:xfrm>
            <a:off x="6172200" y="3327977"/>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 نؤمن ونعترف ونمجد.</a:t>
            </a:r>
            <a:endParaRPr lang="en-US" dirty="0"/>
          </a:p>
        </p:txBody>
      </p:sp>
      <p:sp>
        <p:nvSpPr>
          <p:cNvPr id="28" name="TextBox 27"/>
          <p:cNvSpPr txBox="1"/>
          <p:nvPr/>
        </p:nvSpPr>
        <p:spPr>
          <a:xfrm>
            <a:off x="3219450" y="3327976"/>
            <a:ext cx="28575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بيشتيف أومين كي أومولوغومين كي ذوكساذومين</a:t>
            </a:r>
            <a:endParaRPr lang="en-US" dirty="0"/>
          </a:p>
        </p:txBody>
      </p:sp>
      <p:sp>
        <p:nvSpPr>
          <p:cNvPr id="29" name="TextBox 28"/>
          <p:cNvSpPr txBox="1"/>
          <p:nvPr/>
        </p:nvSpPr>
        <p:spPr>
          <a:xfrm>
            <a:off x="228600" y="3327976"/>
            <a:ext cx="28956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 We believe, we confess, and we glorify.</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strips(downLeft)">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strips(downLeft)">
                                      <p:cBhvr>
                                        <p:cTn id="32" dur="500"/>
                                        <p:tgtEl>
                                          <p:spTgt spid="23"/>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strips(downLeft)">
                                      <p:cBhvr>
                                        <p:cTn id="35" dur="500"/>
                                        <p:tgtEl>
                                          <p:spTgt spid="26"/>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strips(downLeft)">
                                      <p:cBhvr>
                                        <p:cTn id="40" dur="500"/>
                                        <p:tgtEl>
                                          <p:spTgt spid="27"/>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strips(downLeft)">
                                      <p:cBhvr>
                                        <p:cTn id="43" dur="500"/>
                                        <p:tgtEl>
                                          <p:spTgt spid="28"/>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strips(downLeft)">
                                      <p:cBhvr>
                                        <p:cTn id="46"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13" grpId="0" animBg="1"/>
      <p:bldP spid="14" grpId="0" animBg="1"/>
      <p:bldP spid="15" grpId="0" animBg="1"/>
      <p:bldP spid="16" grpId="0" animBg="1"/>
      <p:bldP spid="23" grpId="0" animBg="1"/>
      <p:bldP spid="26" grpId="0" animBg="1"/>
      <p:bldP spid="27" grpId="0" animBg="1"/>
      <p:bldP spid="28" grpId="0" animBg="1"/>
      <p:bldP spid="29" grpId="0" animBg="1"/>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وقسمه واعطاه </a:t>
            </a:r>
            <a:br>
              <a:rPr lang="ar-EG" sz="2800" dirty="0" smtClean="0"/>
            </a:br>
            <a:r>
              <a:rPr lang="ar-EG" sz="2800" dirty="0" smtClean="0"/>
              <a:t>لخواصه التلاميذ</a:t>
            </a:r>
            <a:br>
              <a:rPr lang="ar-EG" sz="2800" dirty="0" smtClean="0"/>
            </a:br>
            <a:r>
              <a:rPr lang="ar-EG" sz="2800" dirty="0" smtClean="0"/>
              <a:t>القديسين والرسل</a:t>
            </a:r>
            <a:br>
              <a:rPr lang="ar-EG" sz="2800" dirty="0" smtClean="0"/>
            </a:br>
            <a:r>
              <a:rPr lang="ar-EG" sz="2800" dirty="0" smtClean="0"/>
              <a:t>الأطهار قائلًا: خذوا كلوا منه كلكم لأن هذا هو</a:t>
            </a:r>
            <a:r>
              <a:rPr lang="en-US" sz="2800" dirty="0" smtClean="0"/>
              <a:t> </a:t>
            </a:r>
            <a:r>
              <a:rPr lang="ar-EG" sz="2800" dirty="0" smtClean="0"/>
              <a:t>جسدى الذي يقسم عنكم وعن كثيرين يعطي</a:t>
            </a:r>
            <a:r>
              <a:rPr lang="en-US" sz="2800" dirty="0" smtClean="0"/>
              <a:t> </a:t>
            </a:r>
            <a:r>
              <a:rPr lang="ar-EG" sz="2800" dirty="0" smtClean="0"/>
              <a:t>لمغفرة الخطايا هذا اصنعوه لذكري</a:t>
            </a:r>
            <a:endParaRPr lang="en-US" sz="2800" dirty="0"/>
          </a:p>
        </p:txBody>
      </p:sp>
      <p:sp>
        <p:nvSpPr>
          <p:cNvPr id="24" name="TextBox 23"/>
          <p:cNvSpPr txBox="1"/>
          <p:nvPr/>
        </p:nvSpPr>
        <p:spPr>
          <a:xfrm>
            <a:off x="3219450" y="152400"/>
            <a:ext cx="28575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آف فشف أفتيف إنني إيتينيوف إن آجيوس إم متثيتيس أووه إن </a:t>
            </a:r>
            <a:br>
              <a:rPr lang="ar-SA" sz="2600" dirty="0" smtClean="0"/>
            </a:br>
            <a:r>
              <a:rPr lang="ar-SA" sz="2600" dirty="0" smtClean="0"/>
              <a:t>آبوسطولوس إثؤواب إفجو: إمموس جي تشي أؤوم إيقول إنخيتف تيروفاي غاربي باسوما. إنو نافشف إيجين ثينو نيم هان كي ميش إنسي تيف إي إيكو إيقول إنتي ني نوفي فاي ىريتف إيبا </a:t>
            </a:r>
            <a:br>
              <a:rPr lang="ar-SA" sz="2600" dirty="0" smtClean="0"/>
            </a:br>
            <a:r>
              <a:rPr lang="ar-SA" sz="2600" dirty="0" smtClean="0"/>
              <a:t>إير إفميقتي.</a:t>
            </a:r>
            <a:endParaRPr lang="en-US" sz="2600" dirty="0"/>
          </a:p>
        </p:txBody>
      </p:sp>
      <p:sp>
        <p:nvSpPr>
          <p:cNvPr id="25" name="TextBox 24"/>
          <p:cNvSpPr txBox="1"/>
          <p:nvPr/>
        </p:nvSpPr>
        <p:spPr>
          <a:xfrm>
            <a:off x="228600" y="152400"/>
            <a:ext cx="2895600" cy="469359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He broke it, and gave it to His own holy disciples and saintly apostles, saying, "Take, eat of it, all of you. For this is My Body, which is broken for you and for many, to be given for the remission of sins. This do in remembrance of Me."</a:t>
            </a:r>
            <a:endParaRPr lang="en-US" sz="2300" dirty="0"/>
          </a:p>
        </p:txBody>
      </p:sp>
      <p:sp>
        <p:nvSpPr>
          <p:cNvPr id="32" name="TextBox 31"/>
          <p:cNvSpPr txBox="1"/>
          <p:nvPr/>
        </p:nvSpPr>
        <p:spPr>
          <a:xfrm>
            <a:off x="6172200" y="5181601"/>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هذا هو بالحقيقة آمين</a:t>
            </a:r>
            <a:endParaRPr lang="en-US" dirty="0"/>
          </a:p>
        </p:txBody>
      </p:sp>
      <p:sp>
        <p:nvSpPr>
          <p:cNvPr id="33" name="TextBox 32"/>
          <p:cNvSpPr txBox="1"/>
          <p:nvPr/>
        </p:nvSpPr>
        <p:spPr>
          <a:xfrm>
            <a:off x="3219450" y="5181600"/>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فاي بي خين أو ميثمي آمين</a:t>
            </a:r>
            <a:endParaRPr lang="en-US" dirty="0"/>
          </a:p>
        </p:txBody>
      </p:sp>
      <p:sp>
        <p:nvSpPr>
          <p:cNvPr id="34" name="TextBox 33"/>
          <p:cNvSpPr txBox="1"/>
          <p:nvPr/>
        </p:nvSpPr>
        <p:spPr>
          <a:xfrm>
            <a:off x="228600" y="51816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This is true. Amen.</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32" grpId="0" animBg="1"/>
      <p:bldP spid="33" grpId="0" animBg="1"/>
      <p:bldP spid="34" grpId="0" animBg="1"/>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هكذا الكأس أيضا، بعد العشاء، مزجها من خمر وماء.</a:t>
            </a:r>
            <a:endParaRPr lang="en-US" dirty="0"/>
          </a:p>
        </p:txBody>
      </p:sp>
      <p:sp>
        <p:nvSpPr>
          <p:cNvPr id="24" name="TextBox 23"/>
          <p:cNvSpPr txBox="1"/>
          <p:nvPr/>
        </p:nvSpPr>
        <p:spPr>
          <a:xfrm>
            <a:off x="3219450" y="152400"/>
            <a:ext cx="28575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باى ريتي أون بي كي أفوت مينينسا بيذيبتون أفئوطف إيقول خين أو إرب نيم أو موؤو.</a:t>
            </a:r>
            <a:endParaRPr lang="en-US" sz="3000" dirty="0"/>
          </a:p>
        </p:txBody>
      </p:sp>
      <p:sp>
        <p:nvSpPr>
          <p:cNvPr id="25" name="TextBox 24"/>
          <p:cNvSpPr txBox="1"/>
          <p:nvPr/>
        </p:nvSpPr>
        <p:spPr>
          <a:xfrm>
            <a:off x="228600" y="152400"/>
            <a:ext cx="28956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Likewise also, the cup, after supper, He mixed it of wine and water.</a:t>
            </a:r>
            <a:endParaRPr lang="en-US" sz="3000" dirty="0"/>
          </a:p>
        </p:txBody>
      </p:sp>
      <p:sp>
        <p:nvSpPr>
          <p:cNvPr id="32" name="TextBox 31"/>
          <p:cNvSpPr txBox="1"/>
          <p:nvPr/>
        </p:nvSpPr>
        <p:spPr>
          <a:xfrm>
            <a:off x="6172200" y="2819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وشكر</a:t>
            </a:r>
            <a:endParaRPr lang="en-US" dirty="0"/>
          </a:p>
        </p:txBody>
      </p:sp>
      <p:sp>
        <p:nvSpPr>
          <p:cNvPr id="33" name="TextBox 32"/>
          <p:cNvSpPr txBox="1"/>
          <p:nvPr/>
        </p:nvSpPr>
        <p:spPr>
          <a:xfrm>
            <a:off x="3219450" y="2819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إيطاف شيبئهموت</a:t>
            </a:r>
            <a:endParaRPr lang="en-US" dirty="0" smtClean="0"/>
          </a:p>
        </p:txBody>
      </p:sp>
      <p:sp>
        <p:nvSpPr>
          <p:cNvPr id="34" name="TextBox 33"/>
          <p:cNvSpPr txBox="1"/>
          <p:nvPr/>
        </p:nvSpPr>
        <p:spPr>
          <a:xfrm>
            <a:off x="228600" y="2819400"/>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And He gave thanks.</a:t>
            </a:r>
            <a:endParaRPr lang="en-US" dirty="0"/>
          </a:p>
        </p:txBody>
      </p:sp>
      <p:sp>
        <p:nvSpPr>
          <p:cNvPr id="10" name="TextBox 9"/>
          <p:cNvSpPr txBox="1"/>
          <p:nvPr/>
        </p:nvSpPr>
        <p:spPr>
          <a:xfrm>
            <a:off x="6172200" y="4901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1" name="TextBox 10"/>
          <p:cNvSpPr txBox="1"/>
          <p:nvPr/>
        </p:nvSpPr>
        <p:spPr>
          <a:xfrm>
            <a:off x="3219450" y="49016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2" name="TextBox 11"/>
          <p:cNvSpPr txBox="1"/>
          <p:nvPr/>
        </p:nvSpPr>
        <p:spPr>
          <a:xfrm>
            <a:off x="228600" y="4901624"/>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strips(downLeft)">
                                      <p:cBhvr>
                                        <p:cTn id="29" dur="500"/>
                                        <p:tgtEl>
                                          <p:spTgt spid="10"/>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trips(downLeft)">
                                      <p:cBhvr>
                                        <p:cTn id="32" dur="500"/>
                                        <p:tgtEl>
                                          <p:spTgt spid="11"/>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strips(downLeft)">
                                      <p:cBhvr>
                                        <p:cTn id="3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32" grpId="0" animBg="1"/>
      <p:bldP spid="33" grpId="0" animBg="1"/>
      <p:bldP spid="34" grpId="0" animBg="1"/>
      <p:bldP spid="10" grpId="0" animBg="1"/>
      <p:bldP spid="11" grpId="0" animBg="1"/>
      <p:bldP spid="12" grpId="0" animBg="1"/>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152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وباركه </a:t>
            </a:r>
            <a:endParaRPr lang="en-US" dirty="0"/>
          </a:p>
        </p:txBody>
      </p:sp>
      <p:sp>
        <p:nvSpPr>
          <p:cNvPr id="21" name="TextBox 20"/>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آف إزمو إيروف</a:t>
            </a:r>
            <a:endParaRPr lang="en-US" dirty="0"/>
          </a:p>
        </p:txBody>
      </p:sp>
      <p:sp>
        <p:nvSpPr>
          <p:cNvPr id="22" name="TextBox 21"/>
          <p:cNvSpPr txBox="1"/>
          <p:nvPr/>
        </p:nvSpPr>
        <p:spPr>
          <a:xfrm>
            <a:off x="228600" y="152400"/>
            <a:ext cx="2895600" cy="52322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He blessed it.</a:t>
            </a:r>
            <a:endParaRPr lang="en-US" sz="2800" dirty="0"/>
          </a:p>
        </p:txBody>
      </p:sp>
      <p:sp>
        <p:nvSpPr>
          <p:cNvPr id="13" name="TextBox 12"/>
          <p:cNvSpPr txBox="1"/>
          <p:nvPr/>
        </p:nvSpPr>
        <p:spPr>
          <a:xfrm>
            <a:off x="6172200" y="990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4" name="TextBox 13"/>
          <p:cNvSpPr txBox="1"/>
          <p:nvPr/>
        </p:nvSpPr>
        <p:spPr>
          <a:xfrm>
            <a:off x="3219450" y="990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5" name="TextBox 14"/>
          <p:cNvSpPr txBox="1"/>
          <p:nvPr/>
        </p:nvSpPr>
        <p:spPr>
          <a:xfrm>
            <a:off x="228600" y="9906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
        <p:nvSpPr>
          <p:cNvPr id="16" name="TextBox 15"/>
          <p:cNvSpPr txBox="1"/>
          <p:nvPr/>
        </p:nvSpPr>
        <p:spPr>
          <a:xfrm>
            <a:off x="6172200" y="1945959"/>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وقدسه.</a:t>
            </a:r>
            <a:endParaRPr lang="en-US" dirty="0"/>
          </a:p>
        </p:txBody>
      </p:sp>
      <p:sp>
        <p:nvSpPr>
          <p:cNvPr id="23" name="TextBox 22"/>
          <p:cNvSpPr txBox="1"/>
          <p:nvPr/>
        </p:nvSpPr>
        <p:spPr>
          <a:xfrm>
            <a:off x="3219450" y="1945958"/>
            <a:ext cx="28575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آف إير آجيازين إمموف</a:t>
            </a:r>
            <a:endParaRPr lang="en-US" dirty="0"/>
          </a:p>
        </p:txBody>
      </p:sp>
      <p:sp>
        <p:nvSpPr>
          <p:cNvPr id="26" name="TextBox 25"/>
          <p:cNvSpPr txBox="1"/>
          <p:nvPr/>
        </p:nvSpPr>
        <p:spPr>
          <a:xfrm>
            <a:off x="228600" y="1945958"/>
            <a:ext cx="28956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And He sanctified it. </a:t>
            </a:r>
            <a:endParaRPr lang="en-US" sz="2800" dirty="0"/>
          </a:p>
        </p:txBody>
      </p:sp>
      <p:sp>
        <p:nvSpPr>
          <p:cNvPr id="27" name="TextBox 26"/>
          <p:cNvSpPr txBox="1"/>
          <p:nvPr/>
        </p:nvSpPr>
        <p:spPr>
          <a:xfrm>
            <a:off x="6172200" y="3327977"/>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 نؤمن ونعترف ونمجد.</a:t>
            </a:r>
            <a:endParaRPr lang="en-US" dirty="0"/>
          </a:p>
        </p:txBody>
      </p:sp>
      <p:sp>
        <p:nvSpPr>
          <p:cNvPr id="28" name="TextBox 27"/>
          <p:cNvSpPr txBox="1"/>
          <p:nvPr/>
        </p:nvSpPr>
        <p:spPr>
          <a:xfrm>
            <a:off x="3219450" y="3327976"/>
            <a:ext cx="28575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بيشتيف أومين كي أومولوغومين كي ذوكساذومين</a:t>
            </a:r>
            <a:endParaRPr lang="en-US" dirty="0"/>
          </a:p>
        </p:txBody>
      </p:sp>
      <p:sp>
        <p:nvSpPr>
          <p:cNvPr id="29" name="TextBox 28"/>
          <p:cNvSpPr txBox="1"/>
          <p:nvPr/>
        </p:nvSpPr>
        <p:spPr>
          <a:xfrm>
            <a:off x="228600" y="3327976"/>
            <a:ext cx="28956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 We believe, we confess, and we glorify.</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strips(downLeft)">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strips(downLeft)">
                                      <p:cBhvr>
                                        <p:cTn id="32" dur="500"/>
                                        <p:tgtEl>
                                          <p:spTgt spid="23"/>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strips(downLeft)">
                                      <p:cBhvr>
                                        <p:cTn id="35" dur="500"/>
                                        <p:tgtEl>
                                          <p:spTgt spid="26"/>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strips(downLeft)">
                                      <p:cBhvr>
                                        <p:cTn id="40" dur="500"/>
                                        <p:tgtEl>
                                          <p:spTgt spid="27"/>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strips(downLeft)">
                                      <p:cBhvr>
                                        <p:cTn id="43" dur="500"/>
                                        <p:tgtEl>
                                          <p:spTgt spid="28"/>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strips(downLeft)">
                                      <p:cBhvr>
                                        <p:cTn id="46"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13" grpId="0" animBg="1"/>
      <p:bldP spid="14" grpId="0" animBg="1"/>
      <p:bldP spid="15" grpId="0" animBg="1"/>
      <p:bldP spid="16" grpId="0" animBg="1"/>
      <p:bldP spid="23" grpId="0" animBg="1"/>
      <p:bldP spid="26" grpId="0" animBg="1"/>
      <p:bldP spid="27" grpId="0" animBg="1"/>
      <p:bldP spid="28" grpId="0" animBg="1"/>
      <p:bldP spid="29" grpId="0" animBg="1"/>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وذاق واعطاها أيضًا</a:t>
            </a:r>
            <a:br>
              <a:rPr lang="ar-EG" sz="2800" dirty="0" smtClean="0"/>
            </a:br>
            <a:r>
              <a:rPr lang="ar-EG" sz="2800" dirty="0" smtClean="0"/>
              <a:t>لتلاميذه القديسين ورسله الأطهار قائلًا خذوا اشربوا منها </a:t>
            </a:r>
            <a:br>
              <a:rPr lang="ar-EG" sz="2800" dirty="0" smtClean="0"/>
            </a:br>
            <a:r>
              <a:rPr lang="ar-EG" sz="2800" dirty="0" smtClean="0"/>
              <a:t>كلكم لأن هذا هو دمي</a:t>
            </a:r>
            <a:br>
              <a:rPr lang="ar-EG" sz="2800" dirty="0" smtClean="0"/>
            </a:br>
            <a:r>
              <a:rPr lang="ar-EG" sz="2800" dirty="0" smtClean="0"/>
              <a:t>الذي للعهد الجديد الذي</a:t>
            </a:r>
            <a:r>
              <a:rPr lang="en-US" sz="2800" dirty="0" smtClean="0"/>
              <a:t> </a:t>
            </a:r>
            <a:r>
              <a:rPr lang="ar-EG" sz="2800" dirty="0" smtClean="0"/>
              <a:t>يسفك عنكم وعن كثيرين يعطي لمغفرة الخطايا هذا إصنعوه لذكري</a:t>
            </a:r>
            <a:endParaRPr lang="en-US" sz="2800" dirty="0"/>
          </a:p>
        </p:txBody>
      </p:sp>
      <p:sp>
        <p:nvSpPr>
          <p:cNvPr id="24" name="TextBox 23"/>
          <p:cNvSpPr txBox="1"/>
          <p:nvPr/>
        </p:nvSpPr>
        <p:spPr>
          <a:xfrm>
            <a:off x="3219450" y="152400"/>
            <a:ext cx="28575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400" dirty="0" smtClean="0"/>
              <a:t>آف جيمتيبي أف تيف أون إنني إيتينوف إن آجيوس إم ماثيتيس أووه إن آبوسطولوس إثؤواب إفجوس إمموس. جي تشي سو إيقول إنخيتف تيرو فاي غاربي با إسنوف إنتي تي ذيائيكي إمقيري إبطو نافونف إيقول إيجين ثينو نيم هان كي ميش إنسيتيف إي إبكو إيقول إنتي ني نوفي فاي آريتف إيبا إير إفميقئي.</a:t>
            </a:r>
            <a:endParaRPr lang="en-US" sz="2400" dirty="0"/>
          </a:p>
        </p:txBody>
      </p:sp>
      <p:sp>
        <p:nvSpPr>
          <p:cNvPr id="25" name="TextBox 24"/>
          <p:cNvSpPr txBox="1"/>
          <p:nvPr/>
        </p:nvSpPr>
        <p:spPr>
          <a:xfrm>
            <a:off x="228600" y="152400"/>
            <a:ext cx="2895600" cy="504753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He tasted, and gave it also to His own holy disciples and saintly apostles, saying: "Take, drink of it all of you. For this is My blood of the new covenant which is shed for you and for many, to be given for the remission of sins. This do in remembrance of Me."</a:t>
            </a:r>
            <a:endParaRPr lang="en-US" sz="2300" dirty="0"/>
          </a:p>
        </p:txBody>
      </p:sp>
      <p:sp>
        <p:nvSpPr>
          <p:cNvPr id="32" name="TextBox 31"/>
          <p:cNvSpPr txBox="1"/>
          <p:nvPr/>
        </p:nvSpPr>
        <p:spPr>
          <a:xfrm>
            <a:off x="6172200" y="5323582"/>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هذا هو بالحقيقة آمين</a:t>
            </a:r>
            <a:endParaRPr lang="en-US" dirty="0"/>
          </a:p>
        </p:txBody>
      </p:sp>
      <p:sp>
        <p:nvSpPr>
          <p:cNvPr id="33" name="TextBox 32"/>
          <p:cNvSpPr txBox="1"/>
          <p:nvPr/>
        </p:nvSpPr>
        <p:spPr>
          <a:xfrm>
            <a:off x="3219450" y="5323581"/>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فاي بي خين أو ميثمي آمين</a:t>
            </a:r>
            <a:endParaRPr lang="en-US" dirty="0"/>
          </a:p>
        </p:txBody>
      </p:sp>
      <p:sp>
        <p:nvSpPr>
          <p:cNvPr id="34" name="TextBox 33"/>
          <p:cNvSpPr txBox="1"/>
          <p:nvPr/>
        </p:nvSpPr>
        <p:spPr>
          <a:xfrm>
            <a:off x="228600" y="5323581"/>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This is true. Amen.</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32" grpId="0" animBg="1"/>
      <p:bldP spid="33" grpId="0" animBg="1"/>
      <p:bldP spid="34" grpId="0" animBg="1"/>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33239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لأن كل مرة تأكلون من هذا الخبز. وتشربون من هذه الكأس. تبشرون بموتي وتعترفون بقيامتي وتذكروني إلي أن أجئ.</a:t>
            </a:r>
            <a:endParaRPr lang="en-US" sz="3000" dirty="0"/>
          </a:p>
        </p:txBody>
      </p:sp>
      <p:sp>
        <p:nvSpPr>
          <p:cNvPr id="24" name="TextBox 23"/>
          <p:cNvSpPr txBox="1"/>
          <p:nvPr/>
        </p:nvSpPr>
        <p:spPr>
          <a:xfrm>
            <a:off x="3219450" y="152400"/>
            <a:ext cx="28575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سوب غارنيقين إيتيتين نا او أوم إيقول خين باي أوبك فاي اووه إيتي تين سو إيقول خين باي ىفوت فاي </a:t>
            </a:r>
            <a:r>
              <a:rPr lang="ar-EG" sz="3000" dirty="0" smtClean="0"/>
              <a:t>إيريتين هي اويش إمبابو إيريتين إير أومولوجين إن تا آناسطاسيس إيري تين إيري إمباميقئي شاتي إي.</a:t>
            </a:r>
            <a:endParaRPr lang="en-US" sz="3000" dirty="0"/>
          </a:p>
        </p:txBody>
      </p:sp>
      <p:sp>
        <p:nvSpPr>
          <p:cNvPr id="25" name="TextBox 24"/>
          <p:cNvSpPr txBox="1"/>
          <p:nvPr/>
        </p:nvSpPr>
        <p:spPr>
          <a:xfrm>
            <a:off x="228600" y="152400"/>
            <a:ext cx="28956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a:r>
              <a:rPr lang="en-US" sz="2800" dirty="0" smtClean="0"/>
              <a:t>"For every time you eat of this bread and drink of this cup, you proclaim My Death, confess My</a:t>
            </a:r>
            <a:r>
              <a:rPr lang="ar-EG" sz="2800" dirty="0" smtClean="0"/>
              <a:t> </a:t>
            </a:r>
            <a:r>
              <a:rPr lang="en-US" sz="2800" dirty="0" smtClean="0"/>
              <a:t>Resurrection, and remember Me till I come."</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152401"/>
            <a:ext cx="2743200" cy="452431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آمين. آمين. آمين. بموتك يا رب نبشر، وبقيامتك المقدسة وصعودك إلي</a:t>
            </a:r>
            <a:r>
              <a:rPr lang="ar-EG" dirty="0" smtClean="0"/>
              <a:t> </a:t>
            </a:r>
            <a:r>
              <a:rPr lang="ar-SA" dirty="0" smtClean="0"/>
              <a:t>السموات، نعترف. نسبحك، نباركك، نشكرك يا رب</a:t>
            </a:r>
            <a:r>
              <a:rPr lang="ar-EG" dirty="0" smtClean="0"/>
              <a:t> </a:t>
            </a:r>
            <a:r>
              <a:rPr lang="ar-SA" dirty="0" smtClean="0"/>
              <a:t>ونتضرع إليك يا إلهنا.</a:t>
            </a:r>
            <a:endParaRPr lang="en-US" dirty="0"/>
          </a:p>
        </p:txBody>
      </p:sp>
      <p:sp>
        <p:nvSpPr>
          <p:cNvPr id="33" name="TextBox 32"/>
          <p:cNvSpPr txBox="1"/>
          <p:nvPr/>
        </p:nvSpPr>
        <p:spPr>
          <a:xfrm>
            <a:off x="3219450" y="152400"/>
            <a:ext cx="2857500" cy="526297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آمين آمين آمين طون ثاناطون سو كيريي كاطا آنجيلومين كي تين آجيان سو آناسطاسين كي تين أناليم إبسين سوا إنتيس اورانيس. سي</a:t>
            </a:r>
            <a:r>
              <a:rPr lang="ar-EG" sz="2800" dirty="0" smtClean="0"/>
              <a:t> </a:t>
            </a:r>
            <a:r>
              <a:rPr lang="ar-SA" sz="2800" dirty="0" smtClean="0"/>
              <a:t>أومولو</a:t>
            </a:r>
            <a:r>
              <a:rPr lang="ar-EG" sz="2800" dirty="0" smtClean="0"/>
              <a:t> </a:t>
            </a:r>
            <a:r>
              <a:rPr lang="ar-SA" sz="2800" dirty="0" smtClean="0"/>
              <a:t>غومين. سي إنومين. سي إقلوغومين سي إفخاريستومين كيريي كي ذي او ميطاسو أوثيئوس إيمون.</a:t>
            </a:r>
            <a:endParaRPr lang="en-US" sz="2800" dirty="0" smtClean="0"/>
          </a:p>
        </p:txBody>
      </p:sp>
      <p:sp>
        <p:nvSpPr>
          <p:cNvPr id="34" name="TextBox 33"/>
          <p:cNvSpPr txBox="1"/>
          <p:nvPr/>
        </p:nvSpPr>
        <p:spPr>
          <a:xfrm>
            <a:off x="228600" y="152400"/>
            <a:ext cx="2895600" cy="590931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700" dirty="0" smtClean="0"/>
              <a:t>Amen. Amen. Amen. Your death, O Lord, we proclaim; Your holy Resurrection and Ascension into the heavens, we confess. We praise You, we bless You, we thank You, O Lord, and we entreat You, O our God.</a:t>
            </a:r>
            <a:endParaRPr lang="en-US" sz="27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ففيما نحن أيضا نصنع ذكر آلامه المقدسة، وقيامته من الأموات، وصُعوده إلي السموات، وجلوسه عن يمينك أيها الآب. وظهوره الثاني الآتي من السموات، المخوف المملوء مجداً. نقرب لك قرابينك من الذي لك، علي كل حال، ومن أجل كل حال وفى كل حال.</a:t>
            </a:r>
            <a:endParaRPr lang="en-US" sz="3000" dirty="0"/>
          </a:p>
        </p:txBody>
      </p:sp>
      <p:sp>
        <p:nvSpPr>
          <p:cNvPr id="24" name="TextBox 23"/>
          <p:cNvSpPr txBox="1"/>
          <p:nvPr/>
        </p:nvSpPr>
        <p:spPr>
          <a:xfrm>
            <a:off x="3219450" y="152400"/>
            <a:ext cx="28575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400" dirty="0" smtClean="0"/>
              <a:t>إنئيري اون هون إم إفميقئي إن نيف خيسي إثؤواب نيم نيف جين طنف إيقول خين ني إثموؤوت نيم بيف جين شي إي إبشوى إي نيفيئوي نيم بيف جين هيمسي ساتيك أؤي نام إفيو نيم نيف ماه إسنوتي إمباروسيا إثنيو إيقول خين نيفيئوي إتئوي إنهوتي اووه إثميه إن أوأو. تين إير إبروس فيرين ناك إن نيئيتينوك إنذورون إيقول خين نييئينوك كاطا هوب نيقين نيم إتقي هوب نيقين نيم خين هوب نيقين.</a:t>
            </a:r>
            <a:endParaRPr lang="en-US" sz="2400" dirty="0"/>
          </a:p>
        </p:txBody>
      </p:sp>
      <p:sp>
        <p:nvSpPr>
          <p:cNvPr id="25" name="TextBox 24"/>
          <p:cNvSpPr txBox="1"/>
          <p:nvPr/>
        </p:nvSpPr>
        <p:spPr>
          <a:xfrm>
            <a:off x="228600" y="152400"/>
            <a:ext cx="28956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a:r>
              <a:rPr lang="en-US" sz="2200" dirty="0" smtClean="0"/>
              <a:t>Therefore, as we also commemorate His holy Passion, His Resurrection from the dead, His Ascension into the heavens, His sitting at Your right hand, O And His Second Coming from the heavens, awesome and full of glory, we offer unto You Your gifts from what is Yours, for everything, concerning everything, and in everything. Father.</a:t>
            </a:r>
            <a:endParaRPr lang="en-US" sz="22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02586"/>
            <a:ext cx="27432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فلنشكر صانع الخيرات الرحوم الله أبا ربنا وإلهنا ومخلصنا يسوع المسيح.لأنه سترنا وأعاننا وحفظنا وقبلنا إليه. وشفق علينا وعضدنا وأتي بنا إلي هذه الساعة.</a:t>
            </a:r>
            <a:endParaRPr lang="ar-SA" sz="3200" dirty="0"/>
          </a:p>
        </p:txBody>
      </p:sp>
      <p:sp>
        <p:nvSpPr>
          <p:cNvPr id="8" name="TextBox 7"/>
          <p:cNvSpPr txBox="1"/>
          <p:nvPr/>
        </p:nvSpPr>
        <p:spPr>
          <a:xfrm>
            <a:off x="3219450" y="202585"/>
            <a:ext cx="28575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مارين شيبئهموت إنططف إم بيريف </a:t>
            </a:r>
            <a:br>
              <a:rPr lang="ar-SA" dirty="0" smtClean="0"/>
            </a:br>
            <a:r>
              <a:rPr lang="ar-SA" dirty="0" smtClean="0"/>
              <a:t>إير بيثنا نيف أووه إن نائيت إفنوتي إفيوت إم بين شويس أووه بيننوتي أووه بنسوتير إيسوس بي إخريستوس جي أفئير.إسكيبازين إيجون آفئير قويثين إيرون أفأريه إيرون آف شوبتين إيروف آف تي </a:t>
            </a:r>
            <a:br>
              <a:rPr lang="ar-SA" dirty="0" smtClean="0"/>
            </a:br>
            <a:r>
              <a:rPr lang="ar-SA" dirty="0" smtClean="0"/>
              <a:t>آسو إيرون آف تيتوتين آف إينتين شا إى إهري إيطاي أو نوثاي.</a:t>
            </a:r>
          </a:p>
        </p:txBody>
      </p:sp>
      <p:sp>
        <p:nvSpPr>
          <p:cNvPr id="9" name="TextBox 8"/>
          <p:cNvSpPr txBox="1"/>
          <p:nvPr/>
        </p:nvSpPr>
        <p:spPr>
          <a:xfrm>
            <a:off x="228600" y="202585"/>
            <a:ext cx="2895600" cy="58015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Let us give thanks to the Beneficent and Merciful God, the Father of our Lord, God, and Savior Jesus Christ. For He has covered us, helped us, guarded us, accepted us to Himself, spared us, supported us, and has brought us to this hour.</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797243"/>
            <a:ext cx="27432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أسجدوا لله بخوف </a:t>
            </a:r>
            <a:br>
              <a:rPr lang="ar-SA" dirty="0" smtClean="0"/>
            </a:br>
            <a:r>
              <a:rPr lang="ar-SA" dirty="0" smtClean="0"/>
              <a:t>ورعدة</a:t>
            </a:r>
            <a:endParaRPr lang="en-US" dirty="0"/>
          </a:p>
        </p:txBody>
      </p:sp>
      <p:sp>
        <p:nvSpPr>
          <p:cNvPr id="27" name="TextBox 26"/>
          <p:cNvSpPr txBox="1"/>
          <p:nvPr/>
        </p:nvSpPr>
        <p:spPr>
          <a:xfrm>
            <a:off x="3219450" y="797242"/>
            <a:ext cx="28575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أوأوشت إم إفنوتي خين أوهوتي نيم أو إستيرتير.</a:t>
            </a:r>
            <a:endParaRPr lang="ar-SA" dirty="0"/>
          </a:p>
        </p:txBody>
      </p:sp>
      <p:sp>
        <p:nvSpPr>
          <p:cNvPr id="28" name="TextBox 27"/>
          <p:cNvSpPr txBox="1"/>
          <p:nvPr/>
        </p:nvSpPr>
        <p:spPr>
          <a:xfrm>
            <a:off x="228600" y="797242"/>
            <a:ext cx="28956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Worship God in fear and trembling.</a:t>
            </a:r>
            <a:endParaRPr lang="en-US" dirty="0"/>
          </a:p>
        </p:txBody>
      </p:sp>
      <p:sp>
        <p:nvSpPr>
          <p:cNvPr id="32" name="TextBox 31"/>
          <p:cNvSpPr txBox="1"/>
          <p:nvPr/>
        </p:nvSpPr>
        <p:spPr>
          <a:xfrm>
            <a:off x="6172200" y="2626043"/>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نسبحك نباركك نخدمك ونسجد لك</a:t>
            </a:r>
            <a:endParaRPr lang="en-US" dirty="0"/>
          </a:p>
        </p:txBody>
      </p:sp>
      <p:sp>
        <p:nvSpPr>
          <p:cNvPr id="33" name="TextBox 32"/>
          <p:cNvSpPr txBox="1"/>
          <p:nvPr/>
        </p:nvSpPr>
        <p:spPr>
          <a:xfrm>
            <a:off x="3219450" y="2626042"/>
            <a:ext cx="2857500" cy="193899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تينهوس إيروك تين إزمو إيروك تين شمشي إمموك أوأوشت إمموك.</a:t>
            </a:r>
            <a:endParaRPr lang="en-US" sz="3000" dirty="0"/>
          </a:p>
        </p:txBody>
      </p:sp>
      <p:sp>
        <p:nvSpPr>
          <p:cNvPr id="34" name="TextBox 33"/>
          <p:cNvSpPr txBox="1"/>
          <p:nvPr/>
        </p:nvSpPr>
        <p:spPr>
          <a:xfrm>
            <a:off x="228600" y="2626042"/>
            <a:ext cx="2895600" cy="193899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We praise You, we bless You, we serve You, we worship You.</a:t>
            </a:r>
            <a:endParaRPr lang="en-US" sz="3000" dirty="0"/>
          </a:p>
        </p:txBody>
      </p:sp>
      <p:sp>
        <p:nvSpPr>
          <p:cNvPr id="19" name="TextBox 18"/>
          <p:cNvSpPr txBox="1"/>
          <p:nvPr/>
        </p:nvSpPr>
        <p:spPr>
          <a:xfrm>
            <a:off x="6172200" y="4790183"/>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نُنصت. أمين.</a:t>
            </a:r>
            <a:endParaRPr lang="en-US" dirty="0"/>
          </a:p>
        </p:txBody>
      </p:sp>
      <p:sp>
        <p:nvSpPr>
          <p:cNvPr id="21" name="TextBox 20"/>
          <p:cNvSpPr txBox="1"/>
          <p:nvPr/>
        </p:nvSpPr>
        <p:spPr>
          <a:xfrm>
            <a:off x="3219450" y="4790182"/>
            <a:ext cx="28575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إبروس خومين آمين </a:t>
            </a:r>
            <a:endParaRPr lang="ar-SA" dirty="0"/>
          </a:p>
        </p:txBody>
      </p:sp>
      <p:sp>
        <p:nvSpPr>
          <p:cNvPr id="22" name="TextBox 21"/>
          <p:cNvSpPr txBox="1"/>
          <p:nvPr/>
        </p:nvSpPr>
        <p:spPr>
          <a:xfrm>
            <a:off x="228600" y="47901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Let us attend. Amen.</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strips(downLeft)">
                                      <p:cBhvr>
                                        <p:cTn id="32" dur="500"/>
                                        <p:tgtEl>
                                          <p:spTgt spid="21"/>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strips(downLeft)">
                                      <p:cBhvr>
                                        <p:cTn id="3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2" grpId="0" animBg="1"/>
      <p:bldP spid="33" grpId="0" animBg="1"/>
      <p:bldP spid="34" grpId="0" animBg="1"/>
      <p:bldP spid="19" grpId="0" animBg="1"/>
      <p:bldP spid="21" grpId="0" animBg="1"/>
      <p:bldP spid="22" grpId="0" animBg="1"/>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152401"/>
            <a:ext cx="27432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وهذا الخبز يجعله جسدًا</a:t>
            </a:r>
            <a:r>
              <a:rPr lang="ar-EG" dirty="0" smtClean="0"/>
              <a:t> </a:t>
            </a:r>
            <a:r>
              <a:rPr lang="ar-SA" dirty="0" smtClean="0"/>
              <a:t>مقدسا له</a:t>
            </a:r>
            <a:endParaRPr lang="en-US" dirty="0"/>
          </a:p>
        </p:txBody>
      </p:sp>
      <p:sp>
        <p:nvSpPr>
          <p:cNvPr id="21" name="TextBox 20"/>
          <p:cNvSpPr txBox="1"/>
          <p:nvPr/>
        </p:nvSpPr>
        <p:spPr>
          <a:xfrm>
            <a:off x="3219450" y="152400"/>
            <a:ext cx="2857500" cy="147732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اووه بأى أويك مين إنتيف آيف إنسوما إفؤواب إنتاف.</a:t>
            </a:r>
            <a:endParaRPr lang="en-US" sz="3000" dirty="0"/>
          </a:p>
        </p:txBody>
      </p:sp>
      <p:sp>
        <p:nvSpPr>
          <p:cNvPr id="22" name="TextBox 21"/>
          <p:cNvSpPr txBox="1"/>
          <p:nvPr/>
        </p:nvSpPr>
        <p:spPr>
          <a:xfrm>
            <a:off x="228600" y="152400"/>
            <a:ext cx="2895600" cy="138499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And this bread He makes into His holy body.</a:t>
            </a:r>
            <a:endParaRPr lang="en-US" sz="2800" dirty="0"/>
          </a:p>
        </p:txBody>
      </p:sp>
      <p:sp>
        <p:nvSpPr>
          <p:cNvPr id="13" name="TextBox 12"/>
          <p:cNvSpPr txBox="1"/>
          <p:nvPr/>
        </p:nvSpPr>
        <p:spPr>
          <a:xfrm>
            <a:off x="6172200" y="1853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4" name="TextBox 13"/>
          <p:cNvSpPr txBox="1"/>
          <p:nvPr/>
        </p:nvSpPr>
        <p:spPr>
          <a:xfrm>
            <a:off x="3219450" y="18536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تي ناهتي آمين </a:t>
            </a:r>
            <a:endParaRPr lang="en-US" dirty="0"/>
          </a:p>
        </p:txBody>
      </p:sp>
      <p:sp>
        <p:nvSpPr>
          <p:cNvPr id="15" name="TextBox 14"/>
          <p:cNvSpPr txBox="1"/>
          <p:nvPr/>
        </p:nvSpPr>
        <p:spPr>
          <a:xfrm>
            <a:off x="228600" y="1853624"/>
            <a:ext cx="28956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I believe. Amen.</a:t>
            </a:r>
            <a:endParaRPr lang="en-US" sz="3000" dirty="0"/>
          </a:p>
        </p:txBody>
      </p:sp>
      <p:sp>
        <p:nvSpPr>
          <p:cNvPr id="16" name="TextBox 15"/>
          <p:cNvSpPr txBox="1"/>
          <p:nvPr/>
        </p:nvSpPr>
        <p:spPr>
          <a:xfrm>
            <a:off x="6172200" y="2590801"/>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وهذه الكأس أيضا دماً كريماً للعهد الجديد الذي له. </a:t>
            </a:r>
            <a:endParaRPr lang="en-US" dirty="0"/>
          </a:p>
        </p:txBody>
      </p:sp>
      <p:sp>
        <p:nvSpPr>
          <p:cNvPr id="23" name="TextBox 22"/>
          <p:cNvSpPr txBox="1"/>
          <p:nvPr/>
        </p:nvSpPr>
        <p:spPr>
          <a:xfrm>
            <a:off x="3219450" y="2590800"/>
            <a:ext cx="28575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أووه باى أفوت ذى أون إن إسنوف إتطايوت إنتي تي ذياثيكي إمقيري إنتاف.</a:t>
            </a:r>
            <a:endParaRPr lang="en-US" sz="3000" dirty="0"/>
          </a:p>
        </p:txBody>
      </p:sp>
      <p:sp>
        <p:nvSpPr>
          <p:cNvPr id="26" name="TextBox 25"/>
          <p:cNvSpPr txBox="1"/>
          <p:nvPr/>
        </p:nvSpPr>
        <p:spPr>
          <a:xfrm>
            <a:off x="228600" y="2590800"/>
            <a:ext cx="2895600" cy="18158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And this cup also, into the precious blood of His new covenant. </a:t>
            </a:r>
            <a:endParaRPr lang="en-US" sz="2800" dirty="0"/>
          </a:p>
        </p:txBody>
      </p:sp>
      <p:sp>
        <p:nvSpPr>
          <p:cNvPr id="27" name="TextBox 26"/>
          <p:cNvSpPr txBox="1"/>
          <p:nvPr/>
        </p:nvSpPr>
        <p:spPr>
          <a:xfrm>
            <a:off x="6172200" y="51711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وأيضاً أؤمن.</a:t>
            </a:r>
            <a:endParaRPr lang="en-US" dirty="0"/>
          </a:p>
        </p:txBody>
      </p:sp>
      <p:sp>
        <p:nvSpPr>
          <p:cNvPr id="28" name="TextBox 27"/>
          <p:cNvSpPr txBox="1"/>
          <p:nvPr/>
        </p:nvSpPr>
        <p:spPr>
          <a:xfrm>
            <a:off x="3219450" y="5171182"/>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كي بالين تي ناهتي آمين</a:t>
            </a:r>
            <a:endParaRPr lang="en-US" dirty="0"/>
          </a:p>
        </p:txBody>
      </p:sp>
      <p:sp>
        <p:nvSpPr>
          <p:cNvPr id="29" name="TextBox 28"/>
          <p:cNvSpPr txBox="1"/>
          <p:nvPr/>
        </p:nvSpPr>
        <p:spPr>
          <a:xfrm>
            <a:off x="228600" y="51711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Again, I believe . Amen.</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strips(downLeft)">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strips(downLeft)">
                                      <p:cBhvr>
                                        <p:cTn id="32" dur="500"/>
                                        <p:tgtEl>
                                          <p:spTgt spid="23"/>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strips(downLeft)">
                                      <p:cBhvr>
                                        <p:cTn id="35" dur="500"/>
                                        <p:tgtEl>
                                          <p:spTgt spid="26"/>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strips(downLeft)">
                                      <p:cBhvr>
                                        <p:cTn id="40" dur="500"/>
                                        <p:tgtEl>
                                          <p:spTgt spid="27"/>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strips(downLeft)">
                                      <p:cBhvr>
                                        <p:cTn id="43" dur="500"/>
                                        <p:tgtEl>
                                          <p:spTgt spid="28"/>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strips(downLeft)">
                                      <p:cBhvr>
                                        <p:cTn id="46"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13" grpId="0" animBg="1"/>
      <p:bldP spid="14" grpId="0" animBg="1"/>
      <p:bldP spid="15" grpId="0" animBg="1"/>
      <p:bldP spid="16" grpId="0" animBg="1"/>
      <p:bldP spid="23" grpId="0" animBg="1"/>
      <p:bldP spid="26" grpId="0" animBg="1"/>
      <p:bldP spid="27" grpId="0" animBg="1"/>
      <p:bldP spid="28" grpId="0" animBg="1"/>
      <p:bldP spid="29" grpId="0" animBg="1"/>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152401"/>
            <a:ext cx="27432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ربنا وإلهنا ومخلصنا </a:t>
            </a:r>
            <a:br>
              <a:rPr lang="ar-SA" sz="3000" dirty="0" smtClean="0"/>
            </a:br>
            <a:r>
              <a:rPr lang="ar-SA" sz="3000" dirty="0" smtClean="0"/>
              <a:t>يسوع المسيح يعطي </a:t>
            </a:r>
            <a:br>
              <a:rPr lang="ar-SA" sz="3000" dirty="0" smtClean="0"/>
            </a:br>
            <a:r>
              <a:rPr lang="ar-SA" sz="3000" dirty="0" smtClean="0"/>
              <a:t>لغفران الخطايا وحياة أبدية لمن </a:t>
            </a:r>
            <a:br>
              <a:rPr lang="ar-SA" sz="3000" dirty="0" smtClean="0"/>
            </a:br>
            <a:r>
              <a:rPr lang="ar-SA" sz="3000" dirty="0" smtClean="0"/>
              <a:t>يتناول منه</a:t>
            </a:r>
            <a:endParaRPr lang="en-US" sz="3000" dirty="0"/>
          </a:p>
        </p:txBody>
      </p:sp>
      <p:sp>
        <p:nvSpPr>
          <p:cNvPr id="21" name="TextBox 20"/>
          <p:cNvSpPr txBox="1"/>
          <p:nvPr/>
        </p:nvSpPr>
        <p:spPr>
          <a:xfrm>
            <a:off x="3219450" y="152400"/>
            <a:ext cx="28575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بين شويس أووه بيننوتي اووه بين سوتير إيسوس بي إخرستوس إقتي إمموف إإبكو إيقول إنتي ني نوقي نيم أوأونخ إن إنيه إن نيئثناتشي إيقول إنخيتف.</a:t>
            </a:r>
            <a:endParaRPr lang="en-US" sz="2800" dirty="0"/>
          </a:p>
        </p:txBody>
      </p:sp>
      <p:sp>
        <p:nvSpPr>
          <p:cNvPr id="22" name="TextBox 21"/>
          <p:cNvSpPr txBox="1"/>
          <p:nvPr/>
        </p:nvSpPr>
        <p:spPr>
          <a:xfrm>
            <a:off x="228600" y="152400"/>
            <a:ext cx="2895600" cy="31085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effectLst>
                  <a:outerShdw blurRad="38100" dist="38100" dir="2700000" algn="tl">
                    <a:srgbClr val="000000">
                      <a:alpha val="43137"/>
                    </a:srgbClr>
                  </a:outerShdw>
                </a:effectLst>
              </a:rPr>
              <a:t>Our Lord, God, and Savior Jesus Christ. </a:t>
            </a:r>
            <a:r>
              <a:rPr lang="en-US" sz="2800" dirty="0" smtClean="0"/>
              <a:t>Given for the remission of sins and eternal life for those who partake of Him. </a:t>
            </a:r>
            <a:endParaRPr lang="en-US" sz="2800" dirty="0"/>
          </a:p>
        </p:txBody>
      </p:sp>
      <p:sp>
        <p:nvSpPr>
          <p:cNvPr id="27" name="TextBox 26"/>
          <p:cNvSpPr txBox="1"/>
          <p:nvPr/>
        </p:nvSpPr>
        <p:spPr>
          <a:xfrm>
            <a:off x="6172200" y="4711006"/>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 يا ربُ إرحم، يا ربُ إرحم.</a:t>
            </a:r>
            <a:endParaRPr lang="en-US" dirty="0"/>
          </a:p>
        </p:txBody>
      </p:sp>
      <p:sp>
        <p:nvSpPr>
          <p:cNvPr id="28" name="TextBox 27"/>
          <p:cNvSpPr txBox="1"/>
          <p:nvPr/>
        </p:nvSpPr>
        <p:spPr>
          <a:xfrm>
            <a:off x="3219450" y="4711005"/>
            <a:ext cx="28575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كيريى إليسون، كيريى إليسون، كيريى إليسون.</a:t>
            </a:r>
            <a:endParaRPr lang="en-US" sz="2800" dirty="0"/>
          </a:p>
        </p:txBody>
      </p:sp>
      <p:sp>
        <p:nvSpPr>
          <p:cNvPr id="29" name="TextBox 28"/>
          <p:cNvSpPr txBox="1"/>
          <p:nvPr/>
        </p:nvSpPr>
        <p:spPr>
          <a:xfrm>
            <a:off x="228600" y="4711005"/>
            <a:ext cx="28956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 Lord have mercy, Lord have mercy</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strips(downLeft)">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strips(downLeft)">
                                      <p:cBhvr>
                                        <p:cTn id="18" dur="500"/>
                                        <p:tgtEl>
                                          <p:spTgt spid="2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strips(downLeft)">
                                      <p:cBhvr>
                                        <p:cTn id="21" dur="500"/>
                                        <p:tgtEl>
                                          <p:spTgt spid="2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strips(downLeft)">
                                      <p:cBhvr>
                                        <p:cTn id="24"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27" grpId="0" animBg="1"/>
      <p:bldP spid="28" grpId="0" animBg="1"/>
      <p:bldP spid="29" grpId="0" animBg="1"/>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0"/>
            <a:ext cx="27432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إجعلنا مستحقين كلنا</a:t>
            </a:r>
            <a:br>
              <a:rPr lang="ar-EG" sz="3000" dirty="0" smtClean="0"/>
            </a:br>
            <a:r>
              <a:rPr lang="ar-EG" sz="3000" dirty="0" smtClean="0"/>
              <a:t>يا سيدنا أن نتناول من قدساتك طهارة لأنفسنا وأجسادنا وأرواحنا لكي نكون جسدًا واحدًا</a:t>
            </a:r>
            <a:r>
              <a:rPr lang="en-US" sz="3000" dirty="0" smtClean="0"/>
              <a:t> </a:t>
            </a:r>
            <a:r>
              <a:rPr lang="ar-EG" sz="3000" dirty="0" smtClean="0"/>
              <a:t>وروحًا واحدًا ونجد نصيبًا</a:t>
            </a:r>
            <a:r>
              <a:rPr lang="en-US" sz="3000" dirty="0" smtClean="0"/>
              <a:t> </a:t>
            </a:r>
            <a:r>
              <a:rPr lang="ar-EG" sz="3000" dirty="0" smtClean="0"/>
              <a:t>وميراثًا مع جميع القديسين الذين أرضوك منذ البدء</a:t>
            </a:r>
            <a:endParaRPr lang="en-US" sz="3000" dirty="0"/>
          </a:p>
        </p:txBody>
      </p:sp>
      <p:sp>
        <p:nvSpPr>
          <p:cNvPr id="24" name="TextBox 23"/>
          <p:cNvSpPr txBox="1"/>
          <p:nvPr/>
        </p:nvSpPr>
        <p:spPr>
          <a:xfrm>
            <a:off x="3219450" y="152400"/>
            <a:ext cx="28575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آريتين إن إيم إبشاتيرين بين نيب إتشي إيقول خين نيئثؤواب إنتاك إي أوطوقو إنتي نين إبسيشي نيم نين سوما نيم نين إبنيقما آهينا إنتين شوبي إن اوسوما إن أوأوت نيم أو إبنيقما إن أوأوت إنتين جيمي إن أوميروس نيم أو إكليروس نيم نيئثؤواب تيروإيتافراناك يسجين إبئينيه.</a:t>
            </a:r>
            <a:endParaRPr lang="en-US" sz="2800" dirty="0" smtClean="0"/>
          </a:p>
        </p:txBody>
      </p:sp>
      <p:sp>
        <p:nvSpPr>
          <p:cNvPr id="25" name="TextBox 24"/>
          <p:cNvSpPr txBox="1"/>
          <p:nvPr/>
        </p:nvSpPr>
        <p:spPr>
          <a:xfrm>
            <a:off x="228600" y="1524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a:r>
              <a:rPr lang="en-US" sz="2500" dirty="0" smtClean="0"/>
              <a:t>Make us all worthy, O our Master, to partake of Your holies, unto the purification of our souls, our bodies, and our spirits, that we may become one body, and one spirit, and may have a share and an inheritance with all the saints who have pleased You since the beginning.</a:t>
            </a:r>
            <a:endParaRPr lang="en-US" sz="25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18158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أذكر يا رب سلام كنيستك الواحدة، الوحيدة المقدسة، الجامعة الرسولية.</a:t>
            </a:r>
            <a:endParaRPr lang="en-US" sz="2800" dirty="0"/>
          </a:p>
        </p:txBody>
      </p:sp>
      <p:sp>
        <p:nvSpPr>
          <p:cNvPr id="27" name="TextBox 26"/>
          <p:cNvSpPr txBox="1"/>
          <p:nvPr/>
        </p:nvSpPr>
        <p:spPr>
          <a:xfrm>
            <a:off x="3219450" y="228600"/>
            <a:ext cx="2857500" cy="20928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آري إفميقئي إبشويس إنتي هيريني إنتي تيك أوى إمماقتس إثؤواب إن كاثوليكي إن آبوسطوليكي إن إككليسيا.</a:t>
            </a:r>
            <a:endParaRPr lang="ar-SA" sz="2600" dirty="0"/>
          </a:p>
        </p:txBody>
      </p:sp>
      <p:sp>
        <p:nvSpPr>
          <p:cNvPr id="28" name="TextBox 27"/>
          <p:cNvSpPr txBox="1"/>
          <p:nvPr/>
        </p:nvSpPr>
        <p:spPr>
          <a:xfrm>
            <a:off x="228600" y="228600"/>
            <a:ext cx="2895600" cy="249299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Remember, O Lord, the peace of Your one, only, holy, catholic, and Apostolic Orthodox Church.</a:t>
            </a:r>
            <a:endParaRPr lang="en-US" sz="2600" dirty="0"/>
          </a:p>
        </p:txBody>
      </p:sp>
      <p:sp>
        <p:nvSpPr>
          <p:cNvPr id="32" name="TextBox 31"/>
          <p:cNvSpPr txBox="1"/>
          <p:nvPr/>
        </p:nvSpPr>
        <p:spPr>
          <a:xfrm>
            <a:off x="6172200" y="2895601"/>
            <a:ext cx="2743200" cy="224676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صلوا من اجل سلام الواحدة المقدسة الجامعة الرسولية كنيسة الله الارثوذكسية.</a:t>
            </a:r>
            <a:endParaRPr lang="en-US" sz="2800" dirty="0"/>
          </a:p>
        </p:txBody>
      </p:sp>
      <p:sp>
        <p:nvSpPr>
          <p:cNvPr id="33" name="TextBox 32"/>
          <p:cNvSpPr txBox="1"/>
          <p:nvPr/>
        </p:nvSpPr>
        <p:spPr>
          <a:xfrm>
            <a:off x="3219450" y="2895600"/>
            <a:ext cx="2857500" cy="249299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إبروس إيقئكساستي إيبيرتيس إيريئيس تيس آجياس مونيس كاثوليكي كي ىبوسطوليكيس اورثوذوكسوطوثيئو إككليسياس.</a:t>
            </a:r>
            <a:endParaRPr lang="en-US" sz="2600" dirty="0"/>
          </a:p>
        </p:txBody>
      </p:sp>
      <p:sp>
        <p:nvSpPr>
          <p:cNvPr id="34" name="TextBox 33"/>
          <p:cNvSpPr txBox="1"/>
          <p:nvPr/>
        </p:nvSpPr>
        <p:spPr>
          <a:xfrm>
            <a:off x="228600" y="2895600"/>
            <a:ext cx="2895600" cy="209288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Pray for the peace of the one, holy, catholic, and apostolic Orthodox Church of God.</a:t>
            </a:r>
            <a:endParaRPr lang="en-US" sz="2600" dirty="0"/>
          </a:p>
        </p:txBody>
      </p:sp>
      <p:sp>
        <p:nvSpPr>
          <p:cNvPr id="10" name="TextBox 9"/>
          <p:cNvSpPr txBox="1"/>
          <p:nvPr/>
        </p:nvSpPr>
        <p:spPr>
          <a:xfrm>
            <a:off x="6172200" y="55112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11" name="TextBox 10"/>
          <p:cNvSpPr txBox="1"/>
          <p:nvPr/>
        </p:nvSpPr>
        <p:spPr>
          <a:xfrm>
            <a:off x="3219450" y="55112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12" name="TextBox 11"/>
          <p:cNvSpPr txBox="1"/>
          <p:nvPr/>
        </p:nvSpPr>
        <p:spPr>
          <a:xfrm>
            <a:off x="228600" y="55112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strips(downLeft)">
                                      <p:cBhvr>
                                        <p:cTn id="29" dur="500"/>
                                        <p:tgtEl>
                                          <p:spTgt spid="10"/>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trips(downLeft)">
                                      <p:cBhvr>
                                        <p:cTn id="32" dur="500"/>
                                        <p:tgtEl>
                                          <p:spTgt spid="11"/>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strips(downLeft)">
                                      <p:cBhvr>
                                        <p:cTn id="3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2" grpId="0" animBg="1"/>
      <p:bldP spid="33" grpId="0" animBg="1"/>
      <p:bldP spid="34" grpId="0" animBg="1"/>
      <p:bldP spid="10" grpId="0" animBg="1"/>
      <p:bldP spid="11" grpId="0" animBg="1"/>
      <p:bldP spid="12" grpId="0" animBg="1"/>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هذا التي إقتنيتها </a:t>
            </a:r>
            <a:br>
              <a:rPr lang="ar-EG" sz="3000" dirty="0" smtClean="0"/>
            </a:br>
            <a:r>
              <a:rPr lang="ar-EG" sz="3000" dirty="0" smtClean="0"/>
              <a:t>لك بالدم الكريم </a:t>
            </a:r>
            <a:br>
              <a:rPr lang="ar-EG" sz="3000" dirty="0" smtClean="0"/>
            </a:br>
            <a:r>
              <a:rPr lang="ar-EG" sz="3000" dirty="0" smtClean="0"/>
              <a:t>الذي لمسيحك إحفظها بسلام وجميع الأساقفة الأرثوذكسيين الذين </a:t>
            </a:r>
            <a:br>
              <a:rPr lang="ar-EG" sz="3000" dirty="0" smtClean="0"/>
            </a:br>
            <a:r>
              <a:rPr lang="ar-EG" sz="3000" dirty="0" smtClean="0"/>
              <a:t>فيها واولًا أذكر </a:t>
            </a:r>
            <a:br>
              <a:rPr lang="ar-EG" sz="3000" dirty="0" smtClean="0"/>
            </a:br>
            <a:r>
              <a:rPr lang="ar-EG" sz="3000" dirty="0" smtClean="0"/>
              <a:t>يا رب ابانا الطوباوي </a:t>
            </a:r>
            <a:br>
              <a:rPr lang="ar-EG" sz="3000" dirty="0" smtClean="0"/>
            </a:br>
            <a:r>
              <a:rPr lang="ar-EG" sz="3000" dirty="0" smtClean="0"/>
              <a:t>المكرم رئيس </a:t>
            </a:r>
            <a:br>
              <a:rPr lang="ar-EG" sz="3000" dirty="0" smtClean="0"/>
            </a:br>
            <a:r>
              <a:rPr lang="ar-EG" sz="3000" dirty="0" smtClean="0"/>
              <a:t>الأساقفة بطريركنا البابا أنبا تاوضروس</a:t>
            </a:r>
          </a:p>
        </p:txBody>
      </p:sp>
      <p:sp>
        <p:nvSpPr>
          <p:cNvPr id="27" name="TextBox 26"/>
          <p:cNvSpPr txBox="1"/>
          <p:nvPr/>
        </p:nvSpPr>
        <p:spPr>
          <a:xfrm>
            <a:off x="3219450" y="228600"/>
            <a:ext cx="28575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700" dirty="0" smtClean="0"/>
              <a:t>ثاي إيطاك إجفوس ناك إيقول هيتين بي إسنوف إتطايوت إنتي بيك إخرستوس آريه إيروس خين او هيريني نيم ني إبيسكوبوس تيرو إن اورثوذكسوس إيتي إنخيتس إنشورب مين آري إفميقئي إبشويس إمبين مكاريس إنيوت إتطايوت إن أرشي إبيسكوبوس بين بطريارشيس بابا آقا </a:t>
            </a:r>
            <a:r>
              <a:rPr lang="ar-EG" sz="2700" dirty="0" smtClean="0"/>
              <a:t>تاوضروس</a:t>
            </a:r>
            <a:endParaRPr lang="ar-SA" sz="2700" dirty="0" smtClean="0"/>
          </a:p>
        </p:txBody>
      </p:sp>
      <p:sp>
        <p:nvSpPr>
          <p:cNvPr id="28" name="TextBox 27"/>
          <p:cNvSpPr txBox="1"/>
          <p:nvPr/>
        </p:nvSpPr>
        <p:spPr>
          <a:xfrm>
            <a:off x="228600" y="2286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This, which You have acquired onto Yourself with the precious blood of Your Christ, keep her in peace, with all the orthodox bishops who are in her. Foremost remember, O Lord, our blessed and honored father, the archbishop our patriarch, Abba Tawdros</a:t>
            </a:r>
            <a:endParaRPr lang="en-US" sz="25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353943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صلوا من أجل رئيس كهنتنا البابا أنبا تاوضروس بابا وبطريرك ورئيس أساقفة المدينة العظمي الاسكندرية، وسائر أساقفتنا الارثوذكسيين.</a:t>
            </a:r>
            <a:endParaRPr lang="en-US" sz="2800" dirty="0"/>
          </a:p>
        </p:txBody>
      </p:sp>
      <p:sp>
        <p:nvSpPr>
          <p:cNvPr id="27" name="TextBox 26"/>
          <p:cNvSpPr txBox="1"/>
          <p:nvPr/>
        </p:nvSpPr>
        <p:spPr>
          <a:xfrm>
            <a:off x="3219450" y="228600"/>
            <a:ext cx="2857500" cy="440120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إبروس إيقئكساستي إيبرتو أرشي إيريئوس إيمون بابا آقا </a:t>
            </a:r>
            <a:r>
              <a:rPr lang="ar-EG" sz="2800" dirty="0" smtClean="0"/>
              <a:t>تاوضروس</a:t>
            </a:r>
            <a:r>
              <a:rPr lang="ar-SA" sz="2800" dirty="0" smtClean="0"/>
              <a:t> بابا كي باطريارخو يك أرشي إبيسكوبوتيس ميغالو بوليئوس آليكساندرياس كي طون أورثوذوكسون إيمون إبيسكوبون. </a:t>
            </a:r>
          </a:p>
        </p:txBody>
      </p:sp>
      <p:sp>
        <p:nvSpPr>
          <p:cNvPr id="28" name="TextBox 27"/>
          <p:cNvSpPr txBox="1"/>
          <p:nvPr/>
        </p:nvSpPr>
        <p:spPr>
          <a:xfrm>
            <a:off x="228600" y="228600"/>
            <a:ext cx="2895600" cy="440120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a:r>
              <a:rPr lang="en-US" sz="2800" dirty="0" smtClean="0"/>
              <a:t>Pray for our high priest, Papa Abba Tawdros, pope and patriarch and archbishop of the great of Alexandria, and for our orthodox bishops.</a:t>
            </a:r>
            <a:endParaRPr lang="en-US" sz="2800" dirty="0"/>
          </a:p>
        </p:txBody>
      </p:sp>
      <p:sp>
        <p:nvSpPr>
          <p:cNvPr id="10" name="TextBox 9"/>
          <p:cNvSpPr txBox="1"/>
          <p:nvPr/>
        </p:nvSpPr>
        <p:spPr>
          <a:xfrm>
            <a:off x="6172200" y="55112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11" name="TextBox 10"/>
          <p:cNvSpPr txBox="1"/>
          <p:nvPr/>
        </p:nvSpPr>
        <p:spPr>
          <a:xfrm>
            <a:off x="3219450" y="55112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12" name="TextBox 11"/>
          <p:cNvSpPr txBox="1"/>
          <p:nvPr/>
        </p:nvSpPr>
        <p:spPr>
          <a:xfrm>
            <a:off x="228600" y="55112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downLeft)">
                                      <p:cBhvr>
                                        <p:cTn id="21" dur="500"/>
                                        <p:tgtEl>
                                          <p:spTgt spid="11"/>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trips(downLeft)">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10" grpId="0" animBg="1"/>
      <p:bldP spid="11" grpId="0" animBg="1"/>
      <p:bldP spid="12" grpId="0" animBg="1"/>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01675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والذين يفصلون معه كلمة الحق باستقامة. أنعم بهم علي كنيستك المقدسة يرعون قطيعك بسلام. أذكر يارب القمامصة، والقسوس الأرثوذكسيين والشمامسة.</a:t>
            </a:r>
            <a:endParaRPr lang="en-US" dirty="0"/>
          </a:p>
        </p:txBody>
      </p:sp>
      <p:sp>
        <p:nvSpPr>
          <p:cNvPr id="27" name="TextBox 26"/>
          <p:cNvSpPr txBox="1"/>
          <p:nvPr/>
        </p:nvSpPr>
        <p:spPr>
          <a:xfrm>
            <a:off x="3219450" y="228600"/>
            <a:ext cx="28575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نيم نيئتشوت إيقول نيماف إم إبساجي إنتي تي ميثمي خين أو سوؤتين. آري خاريزيستي إمموؤو إنتيك إككليسيا إثؤواب إيف أموني إمبيك أوهي خين هيريني. أري إفميقئي إبشويس إن ني هيغومينوس نيم ني إبريسقيتيروس إن اورثوذكسوس نيم ني ذياكون.</a:t>
            </a:r>
            <a:endParaRPr lang="ar-SA" sz="2800" dirty="0"/>
          </a:p>
        </p:txBody>
      </p:sp>
      <p:sp>
        <p:nvSpPr>
          <p:cNvPr id="28" name="TextBox 27"/>
          <p:cNvSpPr txBox="1"/>
          <p:nvPr/>
        </p:nvSpPr>
        <p:spPr>
          <a:xfrm>
            <a:off x="228600" y="228600"/>
            <a:ext cx="28956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700" dirty="0" smtClean="0"/>
              <a:t>And those who rightly define the word of truth with him, grant them unto Your holy church to shepherd Your flock in peace. Remember, O Lord, the orthodox hegumens, priests, and deacons.</a:t>
            </a:r>
            <a:endParaRPr lang="en-US" sz="27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152401"/>
            <a:ext cx="2743200" cy="267765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صلوا من أجل </a:t>
            </a:r>
            <a:br>
              <a:rPr lang="ar-EG" sz="2800" dirty="0" smtClean="0"/>
            </a:br>
            <a:r>
              <a:rPr lang="ar-EG" sz="2800" dirty="0" smtClean="0"/>
              <a:t>القمامصة والقسوس </a:t>
            </a:r>
            <a:br>
              <a:rPr lang="ar-EG" sz="2800" dirty="0" smtClean="0"/>
            </a:br>
            <a:r>
              <a:rPr lang="ar-EG" sz="2800" dirty="0" smtClean="0"/>
              <a:t>والشمامسة والإيبوذياكونيين </a:t>
            </a:r>
            <a:br>
              <a:rPr lang="ar-EG" sz="2800" dirty="0" smtClean="0"/>
            </a:br>
            <a:r>
              <a:rPr lang="ar-EG" sz="2800" dirty="0" smtClean="0"/>
              <a:t>وسبع طغمات كنيسة الله</a:t>
            </a:r>
            <a:endParaRPr lang="en-US" sz="2800" dirty="0"/>
          </a:p>
        </p:txBody>
      </p:sp>
      <p:sp>
        <p:nvSpPr>
          <p:cNvPr id="33" name="TextBox 32"/>
          <p:cNvSpPr txBox="1"/>
          <p:nvPr/>
        </p:nvSpPr>
        <p:spPr>
          <a:xfrm>
            <a:off x="3219450" y="152400"/>
            <a:ext cx="2857500" cy="310854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إبروس إيقئكساستي إيبرتون إيغومينون كي إبريسقيتيرون كي ذياكونون كي إيبوذياكنون إبتا طغماتون توثيئوتيس إككليسياس.</a:t>
            </a:r>
            <a:endParaRPr lang="en-US" sz="2600" dirty="0"/>
          </a:p>
        </p:txBody>
      </p:sp>
      <p:sp>
        <p:nvSpPr>
          <p:cNvPr id="34" name="TextBox 33"/>
          <p:cNvSpPr txBox="1"/>
          <p:nvPr/>
        </p:nvSpPr>
        <p:spPr>
          <a:xfrm>
            <a:off x="228600" y="152400"/>
            <a:ext cx="2895600" cy="310854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Pray for the hegumens, priests, deacons, subdeacons</a:t>
            </a:r>
            <a:r>
              <a:rPr lang="ar-EG" sz="2800" dirty="0" smtClean="0"/>
              <a:t> </a:t>
            </a:r>
            <a:r>
              <a:rPr lang="en-US" sz="2800" dirty="0" smtClean="0"/>
              <a:t>, and the seven orders of the Church of God.</a:t>
            </a:r>
            <a:endParaRPr lang="en-US" sz="2800" dirty="0"/>
          </a:p>
        </p:txBody>
      </p:sp>
      <p:sp>
        <p:nvSpPr>
          <p:cNvPr id="10" name="TextBox 9"/>
          <p:cNvSpPr txBox="1"/>
          <p:nvPr/>
        </p:nvSpPr>
        <p:spPr>
          <a:xfrm>
            <a:off x="6172200" y="42158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11" name="TextBox 10"/>
          <p:cNvSpPr txBox="1"/>
          <p:nvPr/>
        </p:nvSpPr>
        <p:spPr>
          <a:xfrm>
            <a:off x="3219450" y="42158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12" name="TextBox 11"/>
          <p:cNvSpPr txBox="1"/>
          <p:nvPr/>
        </p:nvSpPr>
        <p:spPr>
          <a:xfrm>
            <a:off x="228600" y="42158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downLeft)">
                                      <p:cBhvr>
                                        <p:cTn id="21" dur="500"/>
                                        <p:tgtEl>
                                          <p:spTgt spid="11"/>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trips(downLeft)">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P spid="10" grpId="0" animBg="1"/>
      <p:bldP spid="11" grpId="0" animBg="1"/>
      <p:bldP spid="12" grpId="0" animBg="1"/>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22467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وكل الخدام، وكل الذين في البتولية وطهارة كل شعبك المؤمن. أذكر يا رب أن ترحمنا كلنا معا.</a:t>
            </a:r>
            <a:endParaRPr lang="en-US" sz="2800" dirty="0"/>
          </a:p>
        </p:txBody>
      </p:sp>
      <p:sp>
        <p:nvSpPr>
          <p:cNvPr id="27" name="TextBox 26"/>
          <p:cNvSpPr txBox="1"/>
          <p:nvPr/>
        </p:nvSpPr>
        <p:spPr>
          <a:xfrm>
            <a:off x="3219450" y="228600"/>
            <a:ext cx="2857500" cy="289310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نيم ريف شمشي نيقين نيم ني تيروإتخين تي بارثي نيا نيم أؤطوقو إمبيك لاؤس تيرف إمبستوس آري إفميقتي إبشويس إنتيك ناي نان تيرو إقسوب.</a:t>
            </a:r>
          </a:p>
        </p:txBody>
      </p:sp>
      <p:sp>
        <p:nvSpPr>
          <p:cNvPr id="28" name="TextBox 27"/>
          <p:cNvSpPr txBox="1"/>
          <p:nvPr/>
        </p:nvSpPr>
        <p:spPr>
          <a:xfrm>
            <a:off x="228600" y="228600"/>
            <a:ext cx="2895600" cy="317009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And all the servants and all who are in virginity, and the purity of all Your faithful people. Remember, O Lord, to have mercy upon us all.</a:t>
            </a:r>
            <a:endParaRPr lang="en-US" sz="2500" dirty="0"/>
          </a:p>
        </p:txBody>
      </p:sp>
      <p:sp>
        <p:nvSpPr>
          <p:cNvPr id="10" name="TextBox 9"/>
          <p:cNvSpPr txBox="1"/>
          <p:nvPr/>
        </p:nvSpPr>
        <p:spPr>
          <a:xfrm>
            <a:off x="6172200" y="4484639"/>
            <a:ext cx="2743200" cy="101566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ارحمنا يا الله الآب، ضابط الكل.</a:t>
            </a:r>
            <a:endParaRPr lang="en-US" sz="3000" dirty="0"/>
          </a:p>
        </p:txBody>
      </p:sp>
      <p:sp>
        <p:nvSpPr>
          <p:cNvPr id="11" name="TextBox 10"/>
          <p:cNvSpPr txBox="1"/>
          <p:nvPr/>
        </p:nvSpPr>
        <p:spPr>
          <a:xfrm>
            <a:off x="3219450" y="4484638"/>
            <a:ext cx="28575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إيليسون إيماس أوثيئوس اوبانطوكراطور</a:t>
            </a:r>
            <a:endParaRPr lang="en-US" sz="2800" dirty="0"/>
          </a:p>
        </p:txBody>
      </p:sp>
      <p:sp>
        <p:nvSpPr>
          <p:cNvPr id="12" name="TextBox 11"/>
          <p:cNvSpPr txBox="1"/>
          <p:nvPr/>
        </p:nvSpPr>
        <p:spPr>
          <a:xfrm>
            <a:off x="228600" y="4484638"/>
            <a:ext cx="28956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Have mercy upon us, O God, the Father, the Pantocrator.</a:t>
            </a:r>
            <a:endParaRPr lang="en-US" sz="26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downLeft)">
                                      <p:cBhvr>
                                        <p:cTn id="21" dur="500"/>
                                        <p:tgtEl>
                                          <p:spTgt spid="11"/>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trips(downLeft)">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10"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30469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هو أيضا فلنسأله أن يحفظنا في هذا اليوم المقدس، وكل أيام حياتنا بكل سلام، ضابط الكل الرب الهنا.</a:t>
            </a:r>
            <a:endParaRPr lang="ar-SA" sz="3200" dirty="0"/>
          </a:p>
        </p:txBody>
      </p:sp>
      <p:sp>
        <p:nvSpPr>
          <p:cNvPr id="8" name="TextBox 7"/>
          <p:cNvSpPr txBox="1"/>
          <p:nvPr/>
        </p:nvSpPr>
        <p:spPr>
          <a:xfrm>
            <a:off x="3219450" y="228600"/>
            <a:ext cx="28575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إنثوف أون مارين تيهوإيروف هوبوس إنتيف آريه إيرون خين باي إيهوؤو إثؤواب فاى نيم ني إيهوؤوتيرو </a:t>
            </a:r>
            <a:br>
              <a:rPr lang="ar-SA" dirty="0" smtClean="0"/>
            </a:br>
            <a:r>
              <a:rPr lang="ar-SA" dirty="0" smtClean="0"/>
              <a:t>أنتي بين أونخ خين هيريني نيفين إنجي </a:t>
            </a:r>
            <a:br>
              <a:rPr lang="ar-SA" dirty="0" smtClean="0"/>
            </a:br>
            <a:r>
              <a:rPr lang="ar-SA" dirty="0" smtClean="0"/>
              <a:t>بي بانطوكراطور إبشويس بيننوتي.</a:t>
            </a:r>
            <a:endParaRPr lang="en-US" dirty="0" smtClean="0"/>
          </a:p>
        </p:txBody>
      </p:sp>
      <p:sp>
        <p:nvSpPr>
          <p:cNvPr id="9" name="TextBox 8"/>
          <p:cNvSpPr txBox="1"/>
          <p:nvPr/>
        </p:nvSpPr>
        <p:spPr>
          <a:xfrm>
            <a:off x="228600" y="228600"/>
            <a:ext cx="2895600" cy="341632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Let us also ask Him, the Lord our God, the Pantocrator, to guard us in all peace this holy day and all the days of our life.</a:t>
            </a: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4" name="TextBox 13"/>
          <p:cNvSpPr txBox="1"/>
          <p:nvPr/>
        </p:nvSpPr>
        <p:spPr>
          <a:xfrm>
            <a:off x="6172200" y="4475202"/>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400" b="1">
                <a:solidFill>
                  <a:schemeClr val="bg1"/>
                </a:solidFill>
                <a:latin typeface="Times New Roman" pitchFamily="18" charset="0"/>
                <a:cs typeface="Times New Roman" pitchFamily="18" charset="0"/>
              </a:defRPr>
            </a:lvl1pPr>
          </a:lstStyle>
          <a:p>
            <a:r>
              <a:rPr lang="ar-EG" sz="3200" dirty="0"/>
              <a:t>صلوا.</a:t>
            </a:r>
            <a:endParaRPr lang="en-US" sz="3200" dirty="0"/>
          </a:p>
        </p:txBody>
      </p:sp>
      <p:sp>
        <p:nvSpPr>
          <p:cNvPr id="15" name="TextBox 14"/>
          <p:cNvSpPr txBox="1"/>
          <p:nvPr/>
        </p:nvSpPr>
        <p:spPr>
          <a:xfrm>
            <a:off x="3219450" y="4475201"/>
            <a:ext cx="2857500" cy="53860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900" dirty="0"/>
              <a:t>إبروس إيف</a:t>
            </a:r>
            <a:r>
              <a:rPr lang="en-US" sz="2900" dirty="0"/>
              <a:t> </a:t>
            </a:r>
            <a:r>
              <a:rPr lang="ar-SA" sz="2900" dirty="0"/>
              <a:t>إكساستي.</a:t>
            </a:r>
          </a:p>
        </p:txBody>
      </p:sp>
      <p:sp>
        <p:nvSpPr>
          <p:cNvPr id="16" name="TextBox 15"/>
          <p:cNvSpPr txBox="1"/>
          <p:nvPr/>
        </p:nvSpPr>
        <p:spPr>
          <a:xfrm>
            <a:off x="228600" y="4475201"/>
            <a:ext cx="28956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Pray. </a:t>
            </a:r>
          </a:p>
        </p:txBody>
      </p:sp>
      <p:sp>
        <p:nvSpPr>
          <p:cNvPr id="19" name="TextBox 18"/>
          <p:cNvSpPr txBox="1"/>
          <p:nvPr/>
        </p:nvSpPr>
        <p:spPr>
          <a:xfrm>
            <a:off x="6172200" y="54350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يا رب ارحم.</a:t>
            </a:r>
            <a:endParaRPr lang="en-US" sz="3200" dirty="0" smtClean="0"/>
          </a:p>
        </p:txBody>
      </p:sp>
      <p:sp>
        <p:nvSpPr>
          <p:cNvPr id="20" name="TextBox 19"/>
          <p:cNvSpPr txBox="1"/>
          <p:nvPr/>
        </p:nvSpPr>
        <p:spPr>
          <a:xfrm>
            <a:off x="3219450" y="54350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كيريى إليسون</a:t>
            </a:r>
            <a:endParaRPr lang="en-US" sz="3200" dirty="0"/>
          </a:p>
        </p:txBody>
      </p:sp>
      <p:sp>
        <p:nvSpPr>
          <p:cNvPr id="21" name="TextBox 20"/>
          <p:cNvSpPr txBox="1"/>
          <p:nvPr/>
        </p:nvSpPr>
        <p:spPr>
          <a:xfrm>
            <a:off x="228600" y="5468778"/>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latin typeface="Times New Roman" pitchFamily="18" charset="0"/>
                <a:cs typeface="Times New Roman" pitchFamily="18" charset="0"/>
              </a:rPr>
              <a:t>Lord have mercy.</a:t>
            </a:r>
            <a:endParaRPr lang="en-US" sz="28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strips(downLeft)">
                                      <p:cBhvr>
                                        <p:cTn id="18" dur="500"/>
                                        <p:tgtEl>
                                          <p:spTgt spid="14"/>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strips(downLeft)">
                                      <p:cBhvr>
                                        <p:cTn id="21" dur="500"/>
                                        <p:tgtEl>
                                          <p:spTgt spid="15"/>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strips(downLeft)">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strips(downLeft)">
                                      <p:cBhvr>
                                        <p:cTn id="32" dur="500"/>
                                        <p:tgtEl>
                                          <p:spTgt spid="2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strips(downLeft)">
                                      <p:cBhvr>
                                        <p:cTn id="3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4" grpId="0" animBg="1"/>
      <p:bldP spid="15" grpId="0" animBg="1"/>
      <p:bldP spid="16" grpId="0" animBg="1"/>
      <p:bldP spid="19" grpId="0" animBg="1"/>
      <p:bldP spid="20" grpId="0" animBg="1"/>
      <p:bldP spid="21" grpId="0" animBg="1"/>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22467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أذكر يا رب خلاص </a:t>
            </a:r>
            <a:br>
              <a:rPr lang="ar-EG" sz="2800" dirty="0" smtClean="0"/>
            </a:br>
            <a:r>
              <a:rPr lang="ar-EG" sz="2800" dirty="0" smtClean="0"/>
              <a:t>هذا الموضع الذي لك وكل المواضع وكل أديرة آبائنا</a:t>
            </a:r>
            <a:br>
              <a:rPr lang="ar-EG" sz="2800" dirty="0" smtClean="0"/>
            </a:br>
            <a:r>
              <a:rPr lang="ar-EG" sz="2800" dirty="0" smtClean="0"/>
              <a:t>الأرثوذكسيين</a:t>
            </a:r>
            <a:endParaRPr lang="en-US" sz="2800" dirty="0"/>
          </a:p>
        </p:txBody>
      </p:sp>
      <p:sp>
        <p:nvSpPr>
          <p:cNvPr id="27" name="TextBox 26"/>
          <p:cNvSpPr txBox="1"/>
          <p:nvPr/>
        </p:nvSpPr>
        <p:spPr>
          <a:xfrm>
            <a:off x="3219450" y="228600"/>
            <a:ext cx="2857500" cy="289310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آري إفميقئي إبشويس إن إتسوتيريا إمباي توبوس إثؤواب إئتاب فاي نيم توبوس نيقين نيم موناستيريون نيقين إنتي نين يوتي إن أورثوذوكسوس.</a:t>
            </a:r>
            <a:endParaRPr lang="ar-SA" sz="2600" dirty="0"/>
          </a:p>
        </p:txBody>
      </p:sp>
      <p:sp>
        <p:nvSpPr>
          <p:cNvPr id="28" name="TextBox 27"/>
          <p:cNvSpPr txBox="1"/>
          <p:nvPr/>
        </p:nvSpPr>
        <p:spPr>
          <a:xfrm>
            <a:off x="228600" y="228600"/>
            <a:ext cx="2895600" cy="289310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Remember, O Lord, the salvation of this, Your holy place, and every place, every monastery of our orthodox fathers.</a:t>
            </a:r>
            <a:endParaRPr lang="en-US" sz="2600" dirty="0"/>
          </a:p>
        </p:txBody>
      </p:sp>
      <p:sp>
        <p:nvSpPr>
          <p:cNvPr id="32" name="TextBox 31"/>
          <p:cNvSpPr txBox="1"/>
          <p:nvPr/>
        </p:nvSpPr>
        <p:spPr>
          <a:xfrm>
            <a:off x="6172200" y="3276601"/>
            <a:ext cx="2743200" cy="181588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صلوا من أجل خلاص العالم، ومدينتنا هذه، وسائر المدن والأقاليم والجزائر والأديرة.</a:t>
            </a:r>
            <a:endParaRPr lang="en-US" sz="2800" dirty="0"/>
          </a:p>
        </p:txBody>
      </p:sp>
      <p:sp>
        <p:nvSpPr>
          <p:cNvPr id="33" name="TextBox 32"/>
          <p:cNvSpPr txBox="1"/>
          <p:nvPr/>
        </p:nvSpPr>
        <p:spPr>
          <a:xfrm>
            <a:off x="3219450" y="3276600"/>
            <a:ext cx="2857500" cy="329320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إبروس إيقئكساستي إيبرتيس سوتيرياس طوكوزموكي تيس بوليئوس إيمون طاقتيس كي باسون بوليئون كي طون خورون كي نيسون كي باسون كي موناستيريون.</a:t>
            </a:r>
            <a:endParaRPr lang="en-US" sz="2600" dirty="0"/>
          </a:p>
        </p:txBody>
      </p:sp>
      <p:sp>
        <p:nvSpPr>
          <p:cNvPr id="34" name="TextBox 33"/>
          <p:cNvSpPr txBox="1"/>
          <p:nvPr/>
        </p:nvSpPr>
        <p:spPr>
          <a:xfrm>
            <a:off x="228600" y="3276600"/>
            <a:ext cx="2895600" cy="289310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Pray for the salvation of the world and of this city of ours and of all cities, districts, islands, and monasteries.</a:t>
            </a:r>
            <a:endParaRPr lang="en-US" sz="26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2" grpId="0" animBg="1"/>
      <p:bldP spid="33" grpId="0" animBg="1"/>
      <p:bldP spid="34" grpId="0" animBg="1"/>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3" name="TextBox 22"/>
          <p:cNvSpPr txBox="1"/>
          <p:nvPr/>
        </p:nvSpPr>
        <p:spPr>
          <a:xfrm>
            <a:off x="6172200" y="15488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35" name="TextBox 34"/>
          <p:cNvSpPr txBox="1"/>
          <p:nvPr/>
        </p:nvSpPr>
        <p:spPr>
          <a:xfrm>
            <a:off x="3219450" y="15488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36" name="TextBox 35"/>
          <p:cNvSpPr txBox="1"/>
          <p:nvPr/>
        </p:nvSpPr>
        <p:spPr>
          <a:xfrm>
            <a:off x="228600" y="15488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
        <p:nvSpPr>
          <p:cNvPr id="37" name="TextBox 36"/>
          <p:cNvSpPr txBox="1"/>
          <p:nvPr/>
        </p:nvSpPr>
        <p:spPr>
          <a:xfrm>
            <a:off x="6172200" y="3072825"/>
            <a:ext cx="2743200" cy="101566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والساكنين فيها بإيمان الله</a:t>
            </a:r>
            <a:endParaRPr lang="en-US" sz="3000" dirty="0"/>
          </a:p>
        </p:txBody>
      </p:sp>
      <p:sp>
        <p:nvSpPr>
          <p:cNvPr id="38" name="TextBox 37"/>
          <p:cNvSpPr txBox="1"/>
          <p:nvPr/>
        </p:nvSpPr>
        <p:spPr>
          <a:xfrm>
            <a:off x="3219450" y="3072824"/>
            <a:ext cx="2857500" cy="147732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نيم ني إتشوب إنخيتو خين بي ناهتي إنتي إفنوتي</a:t>
            </a:r>
            <a:endParaRPr lang="en-US" sz="3000" dirty="0"/>
          </a:p>
        </p:txBody>
      </p:sp>
      <p:sp>
        <p:nvSpPr>
          <p:cNvPr id="39" name="TextBox 38"/>
          <p:cNvSpPr txBox="1"/>
          <p:nvPr/>
        </p:nvSpPr>
        <p:spPr>
          <a:xfrm>
            <a:off x="228600" y="3072824"/>
            <a:ext cx="2895600" cy="147732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And those who dwell therein in God’s faith.</a:t>
            </a:r>
            <a:endParaRPr lang="en-US" sz="30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strips(downLeft)">
                                      <p:cBhvr>
                                        <p:cTn id="7" dur="500"/>
                                        <p:tgtEl>
                                          <p:spTgt spid="23"/>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strips(downLeft)">
                                      <p:cBhvr>
                                        <p:cTn id="10" dur="500"/>
                                        <p:tgtEl>
                                          <p:spTgt spid="3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Effect transition="in" filter="strips(downLeft)">
                                      <p:cBhvr>
                                        <p:cTn id="13" dur="500"/>
                                        <p:tgtEl>
                                          <p:spTgt spid="3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7"/>
                                        </p:tgtEl>
                                        <p:attrNameLst>
                                          <p:attrName>style.visibility</p:attrName>
                                        </p:attrNameLst>
                                      </p:cBhvr>
                                      <p:to>
                                        <p:strVal val="visible"/>
                                      </p:to>
                                    </p:set>
                                    <p:animEffect transition="in" filter="strips(downLeft)">
                                      <p:cBhvr>
                                        <p:cTn id="18" dur="500"/>
                                        <p:tgtEl>
                                          <p:spTgt spid="3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animEffect transition="in" filter="strips(downLeft)">
                                      <p:cBhvr>
                                        <p:cTn id="21" dur="500"/>
                                        <p:tgtEl>
                                          <p:spTgt spid="3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9"/>
                                        </p:tgtEl>
                                        <p:attrNameLst>
                                          <p:attrName>style.visibility</p:attrName>
                                        </p:attrNameLst>
                                      </p:cBhvr>
                                      <p:to>
                                        <p:strVal val="visible"/>
                                      </p:to>
                                    </p:set>
                                    <p:animEffect transition="in" filter="strips(downLeft)">
                                      <p:cBhvr>
                                        <p:cTn id="24"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35" grpId="0" animBg="1"/>
      <p:bldP spid="36" grpId="0" animBg="1"/>
      <p:bldP spid="37" grpId="0" animBg="1"/>
      <p:bldP spid="38" grpId="0" animBg="1"/>
      <p:bldP spid="39" grpId="0" animBg="1"/>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تفضل يا رب أهوية السماء وثمرات الأرض وصعود مياه الأنهار والزروع والعشب ونبات الحقل في هذه السنة، باركها.</a:t>
            </a:r>
            <a:endParaRPr lang="en-US" dirty="0"/>
          </a:p>
        </p:txBody>
      </p:sp>
      <p:sp>
        <p:nvSpPr>
          <p:cNvPr id="27" name="TextBox 26"/>
          <p:cNvSpPr txBox="1"/>
          <p:nvPr/>
        </p:nvSpPr>
        <p:spPr>
          <a:xfrm>
            <a:off x="3219450" y="228600"/>
            <a:ext cx="28575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آري كاطاسكين إبشويس ني آإيرإنتي إتفي نيم ني كاربوس إنتي إبكاهي خين تاي رومبي ثاي إزمو إيروؤو.</a:t>
            </a:r>
            <a:endParaRPr lang="ar-SA" dirty="0"/>
          </a:p>
        </p:txBody>
      </p:sp>
      <p:sp>
        <p:nvSpPr>
          <p:cNvPr id="28" name="TextBox 27"/>
          <p:cNvSpPr txBox="1"/>
          <p:nvPr/>
        </p:nvSpPr>
        <p:spPr>
          <a:xfrm>
            <a:off x="228600" y="228600"/>
            <a:ext cx="28956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Graciously accord, O Lord to bless the air of heaven, the fruits of the earth, the waters of the rivers, the seeds, the herbs, and the plants of the field this year.</a:t>
            </a:r>
            <a:endParaRPr lang="en-US" sz="30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152401"/>
            <a:ext cx="2743200" cy="440120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اطلبوا عن أهوية السماء وثمرات الأرض وصعود مياه الأنهار والزروع والعشب ونبات الحقل في هذه السنة لكي يباركها المسيح إلهنا ويتحنن على جبلته التى صنعتها يداه ويغفر لنا خطايانا.</a:t>
            </a:r>
            <a:endParaRPr lang="en-US" sz="2800" dirty="0"/>
          </a:p>
        </p:txBody>
      </p:sp>
      <p:sp>
        <p:nvSpPr>
          <p:cNvPr id="33" name="TextBox 32"/>
          <p:cNvSpPr txBox="1"/>
          <p:nvPr/>
        </p:nvSpPr>
        <p:spPr>
          <a:xfrm>
            <a:off x="3219450" y="152400"/>
            <a:ext cx="2857500" cy="5293757"/>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طقه إيجين ني آإيرإنتي إتفي نيم ني كاربوس إنتي إبكاهي نيم فاي إششين نيم فاني ما إن ألولي نيم إششين نيقين إنريفتي كاربوس إيتخين تي أى كومبني تيرس هينا إنتي بي إخرستوس بين نوتي إزمو إيروؤو إنتيف جوك إيقول خين أو هيريني أتشني إمكاه إنتيف كانين نوفي نان إيقول</a:t>
            </a:r>
            <a:endParaRPr lang="en-US" sz="2600" dirty="0"/>
          </a:p>
        </p:txBody>
      </p:sp>
      <p:sp>
        <p:nvSpPr>
          <p:cNvPr id="34" name="TextBox 33"/>
          <p:cNvSpPr txBox="1"/>
          <p:nvPr/>
        </p:nvSpPr>
        <p:spPr>
          <a:xfrm>
            <a:off x="228600" y="152400"/>
            <a:ext cx="2895600" cy="526297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Pray for the air of heaven, the fruits of the earth, the rising of the waters of the rivers, the seeds, the herbs, and the plants of the field, that Christ our God may bless them, have compassion on His creation which His hands have made, and forgive us our sins.</a:t>
            </a:r>
            <a:endParaRPr lang="en-US" sz="2400" dirty="0"/>
          </a:p>
        </p:txBody>
      </p:sp>
      <p:sp>
        <p:nvSpPr>
          <p:cNvPr id="10" name="TextBox 9"/>
          <p:cNvSpPr txBox="1"/>
          <p:nvPr/>
        </p:nvSpPr>
        <p:spPr>
          <a:xfrm>
            <a:off x="6172200" y="5663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11" name="TextBox 10"/>
          <p:cNvSpPr txBox="1"/>
          <p:nvPr/>
        </p:nvSpPr>
        <p:spPr>
          <a:xfrm>
            <a:off x="3219450" y="56636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12" name="TextBox 11"/>
          <p:cNvSpPr txBox="1"/>
          <p:nvPr/>
        </p:nvSpPr>
        <p:spPr>
          <a:xfrm>
            <a:off x="228600" y="56636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downLeft)">
                                      <p:cBhvr>
                                        <p:cTn id="21" dur="500"/>
                                        <p:tgtEl>
                                          <p:spTgt spid="11"/>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trips(downLeft)">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P spid="10" grpId="0" animBg="1"/>
      <p:bldP spid="11" grpId="0" animBg="1"/>
      <p:bldP spid="12" grpId="0" animBg="1"/>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أصعدها كمقدارها </a:t>
            </a:r>
            <a:br>
              <a:rPr lang="ar-EG" sz="2700" dirty="0" smtClean="0"/>
            </a:br>
            <a:r>
              <a:rPr lang="ar-EG" sz="2700" dirty="0" smtClean="0"/>
              <a:t>كنعمتك فرح وجه الأرض ليرو حرثها ولتكثر اثمارها أعدها</a:t>
            </a:r>
            <a:br>
              <a:rPr lang="ar-EG" sz="2700" dirty="0" smtClean="0"/>
            </a:br>
            <a:r>
              <a:rPr lang="ar-EG" sz="2700" dirty="0" smtClean="0"/>
              <a:t>للزرع والحصاد ودبر</a:t>
            </a:r>
            <a:br>
              <a:rPr lang="ar-EG" sz="2700" dirty="0" smtClean="0"/>
            </a:br>
            <a:r>
              <a:rPr lang="ar-EG" sz="2700" dirty="0" smtClean="0"/>
              <a:t>حياتنا كما يليق</a:t>
            </a:r>
            <a:br>
              <a:rPr lang="ar-EG" sz="2700" dirty="0" smtClean="0"/>
            </a:br>
            <a:r>
              <a:rPr lang="ar-EG" sz="2700" dirty="0" smtClean="0"/>
              <a:t>بارك أكليل السنة </a:t>
            </a:r>
            <a:br>
              <a:rPr lang="ar-EG" sz="2700" dirty="0" smtClean="0"/>
            </a:br>
            <a:r>
              <a:rPr lang="ar-EG" sz="2700" dirty="0" smtClean="0"/>
              <a:t>بصلاحك من أجل </a:t>
            </a:r>
            <a:br>
              <a:rPr lang="ar-EG" sz="2700" dirty="0" smtClean="0"/>
            </a:br>
            <a:r>
              <a:rPr lang="ar-EG" sz="2700" dirty="0" smtClean="0"/>
              <a:t>فقراء شعبك من </a:t>
            </a:r>
            <a:br>
              <a:rPr lang="ar-EG" sz="2700" dirty="0" smtClean="0"/>
            </a:br>
            <a:r>
              <a:rPr lang="ar-EG" sz="2700" dirty="0" smtClean="0"/>
              <a:t>أجل الأرملة واليتيم و</a:t>
            </a:r>
            <a:br>
              <a:rPr lang="ar-EG" sz="2700" dirty="0" smtClean="0"/>
            </a:br>
            <a:r>
              <a:rPr lang="ar-EG" sz="2700" dirty="0" smtClean="0"/>
              <a:t>الغريب والضيق ومن</a:t>
            </a:r>
            <a:br>
              <a:rPr lang="ar-EG" sz="2700" dirty="0" smtClean="0"/>
            </a:br>
            <a:r>
              <a:rPr lang="ar-EG" sz="2700" dirty="0" smtClean="0"/>
              <a:t>أجل كلنا نحن الذين </a:t>
            </a:r>
            <a:br>
              <a:rPr lang="ar-EG" sz="2700" dirty="0" smtClean="0"/>
            </a:br>
            <a:r>
              <a:rPr lang="ar-EG" sz="2700" dirty="0" smtClean="0"/>
              <a:t>نرجوك ونطلب إسمك </a:t>
            </a:r>
            <a:br>
              <a:rPr lang="ar-EG" sz="2700" dirty="0" smtClean="0"/>
            </a:br>
            <a:r>
              <a:rPr lang="ar-EG" sz="2700" dirty="0" smtClean="0"/>
              <a:t>القدوس</a:t>
            </a:r>
            <a:endParaRPr lang="en-US" sz="2700" dirty="0"/>
          </a:p>
        </p:txBody>
      </p:sp>
      <p:sp>
        <p:nvSpPr>
          <p:cNvPr id="27" name="TextBox 26"/>
          <p:cNvSpPr txBox="1"/>
          <p:nvPr/>
        </p:nvSpPr>
        <p:spPr>
          <a:xfrm>
            <a:off x="3219450" y="228600"/>
            <a:ext cx="2857500" cy="646330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300" dirty="0" smtClean="0"/>
              <a:t>أنيتو إإبشوى كاطانوشي كاطافي إيتي فوك إتئهموتز ما إبؤونوف إم إبهو إم إبكاهي ماروثيخي إنجي نيف إثلوم مارو آشاي إنجي نيف اوطاه.</a:t>
            </a:r>
            <a:r>
              <a:rPr lang="ar-EG" sz="2300" dirty="0" smtClean="0"/>
              <a:t> سيف ططف إي او إجروج نيم أو أوسخ أووه إريئيكومومين إم بين جين أونخ كاطابيتير نوفري إزمو إي بي إكلوم إنتي تي رومبي هيتين تيك ميت إخرستوس إثقي ني هيكي إنتي بيك لاؤس إتقي تيشيرا نيم بي اورفانوس نيم بي شيممونيم بي ريم إنجويلي نيم إثقيتين تيرين خانئيت إيرهيلبيس إيروك اووه اتطقه إم بيكران إثؤواب</a:t>
            </a:r>
            <a:endParaRPr lang="ar-SA" sz="2300" dirty="0" smtClean="0"/>
          </a:p>
        </p:txBody>
      </p:sp>
      <p:sp>
        <p:nvSpPr>
          <p:cNvPr id="28" name="TextBox 27"/>
          <p:cNvSpPr txBox="1"/>
          <p:nvPr/>
        </p:nvSpPr>
        <p:spPr>
          <a:xfrm>
            <a:off x="228600" y="228600"/>
            <a:ext cx="28956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000" dirty="0" smtClean="0"/>
              <a:t>Raise them to their measure according to Your grace. Give joy to the face of the earth. May its furrows be abundantly watered and its fruits be plentiful.</a:t>
            </a:r>
            <a:r>
              <a:rPr lang="ar-EG" sz="2000" dirty="0" smtClean="0"/>
              <a:t> </a:t>
            </a:r>
            <a:r>
              <a:rPr lang="en-US" sz="2000" dirty="0" smtClean="0"/>
              <a:t>Prepare it for sowing and harvesting. Manage our lives as deemed fit. Bless the crown of the year with Your goodness for the sake of the poor of Your people, the widow, the orphan, the traveler, the stranger, and for the sake of us all who entreat You and seek Your Holy Name.</a:t>
            </a:r>
            <a:endParaRPr lang="en-US" sz="20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لأن أعين الكل تترجاك، لأنك أنت الذي، تعطيهم طعامهم في حين حسن. اصنع معنا حسب صلاحك، يا معطيا طعاما لكل جسد. املأ قلوبنا فرحا ونعيم، لكي نحن أيضا إذ يكون لنا الكفاية في كل شئ، كل حين نزداد في كل عمل صالح.</a:t>
            </a:r>
            <a:endParaRPr lang="en-US" sz="2800" dirty="0"/>
          </a:p>
        </p:txBody>
      </p:sp>
      <p:sp>
        <p:nvSpPr>
          <p:cNvPr id="27" name="TextBox 26"/>
          <p:cNvSpPr txBox="1"/>
          <p:nvPr/>
        </p:nvSpPr>
        <p:spPr>
          <a:xfrm>
            <a:off x="3219450" y="228600"/>
            <a:ext cx="28575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400" dirty="0" smtClean="0"/>
              <a:t>جي نين قال إن اؤون نيقين سي إيرهيلبيس إيروك جي إنثوك إت تي إنطو إخري نوؤوخين أوسيو إينانيف. إريئوي نيمان كاطاتيك ميت آغاثوس. في إتتي إخري إن ساركس نيقين. موه إن نينهيت إن راشي نيم أوأونوف هينا أنون هون إري إفروشي إنتو تين خين هوف نيقين إنسيو نيقين إنتين إير هوؤوخين هوف نيقين إن آغاثون.</a:t>
            </a:r>
          </a:p>
        </p:txBody>
      </p:sp>
      <p:sp>
        <p:nvSpPr>
          <p:cNvPr id="28" name="TextBox 27"/>
          <p:cNvSpPr txBox="1"/>
          <p:nvPr/>
        </p:nvSpPr>
        <p:spPr>
          <a:xfrm>
            <a:off x="228600" y="228600"/>
            <a:ext cx="28956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For the eyes of everyone wait upon You, for You give them their food in due season. Deal with us according to Your goodness, O You who give food to all flesh. Fill our hearts with joy and gladness that we too, having sufficiency in every thing always, may abound in every good deed.</a:t>
            </a:r>
            <a:endParaRPr lang="en-US" sz="2200" dirty="0"/>
          </a:p>
        </p:txBody>
      </p:sp>
      <p:sp>
        <p:nvSpPr>
          <p:cNvPr id="7" name="TextBox 6"/>
          <p:cNvSpPr txBox="1"/>
          <p:nvPr/>
        </p:nvSpPr>
        <p:spPr>
          <a:xfrm>
            <a:off x="6172200" y="5663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56636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9" name="TextBox 8"/>
          <p:cNvSpPr txBox="1"/>
          <p:nvPr/>
        </p:nvSpPr>
        <p:spPr>
          <a:xfrm>
            <a:off x="228600" y="56636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7" grpId="0" animBg="1"/>
      <p:bldP spid="8" grpId="0" animBg="1"/>
      <p:bldP spid="9" grpId="0" animBg="1"/>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أذكر يا رب الذين قدموا لك هذه القرابين، والذين قدمت عنهم، والذين قدمت بواسطتهم، اعطهم كلهم الأجر السمائي.</a:t>
            </a:r>
            <a:endParaRPr lang="en-US" dirty="0"/>
          </a:p>
        </p:txBody>
      </p:sp>
      <p:sp>
        <p:nvSpPr>
          <p:cNvPr id="27" name="TextBox 26"/>
          <p:cNvSpPr txBox="1"/>
          <p:nvPr/>
        </p:nvSpPr>
        <p:spPr>
          <a:xfrm>
            <a:off x="3219450" y="228600"/>
            <a:ext cx="28575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آري إفميقئي إبشويس إن نيئيطاق إيني ناك إيخون إن ناي ذورون نيم نيئيطاق إينو إيجوؤو نيم نيئيطاق إينو إيقول هيطوطوموي نوؤو تيروإمبي فيكي بي إيقول خين نيفيئوي.</a:t>
            </a:r>
            <a:endParaRPr lang="ar-SA" sz="3000" dirty="0"/>
          </a:p>
        </p:txBody>
      </p:sp>
      <p:sp>
        <p:nvSpPr>
          <p:cNvPr id="28" name="TextBox 27"/>
          <p:cNvSpPr txBox="1"/>
          <p:nvPr/>
        </p:nvSpPr>
        <p:spPr>
          <a:xfrm>
            <a:off x="228600" y="228600"/>
            <a:ext cx="28956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Remember, O Lord, those who have brought unto You these gifts, those on whose behalf they have been brought, and those by whom they have been brought. Give them all the heavenly reward.</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152401"/>
            <a:ext cx="27432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صلوا من أجل </a:t>
            </a:r>
            <a:br>
              <a:rPr lang="ar-EG" dirty="0" smtClean="0"/>
            </a:br>
            <a:r>
              <a:rPr lang="ar-EG" dirty="0" smtClean="0"/>
              <a:t>هذه القرابين </a:t>
            </a:r>
            <a:br>
              <a:rPr lang="ar-EG" dirty="0" smtClean="0"/>
            </a:br>
            <a:r>
              <a:rPr lang="ar-EG" dirty="0" smtClean="0"/>
              <a:t>المقدسة الكريمة و</a:t>
            </a:r>
            <a:br>
              <a:rPr lang="ar-EG" dirty="0" smtClean="0"/>
            </a:br>
            <a:r>
              <a:rPr lang="ar-EG" dirty="0" smtClean="0"/>
              <a:t>تقدُماتنا والذين قدموها</a:t>
            </a:r>
            <a:endParaRPr lang="en-US" dirty="0"/>
          </a:p>
        </p:txBody>
      </p:sp>
      <p:sp>
        <p:nvSpPr>
          <p:cNvPr id="33" name="TextBox 32"/>
          <p:cNvSpPr txBox="1"/>
          <p:nvPr/>
        </p:nvSpPr>
        <p:spPr>
          <a:xfrm>
            <a:off x="3219450" y="152400"/>
            <a:ext cx="2857500" cy="304698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إبروس إيقئكساستي إيبرتون آجيون تيمون ذورون طوطون كي ثيسيون إيمون كي إبروس فيرون طون.</a:t>
            </a:r>
            <a:endParaRPr lang="en-US" dirty="0" smtClean="0"/>
          </a:p>
        </p:txBody>
      </p:sp>
      <p:sp>
        <p:nvSpPr>
          <p:cNvPr id="34" name="TextBox 33"/>
          <p:cNvSpPr txBox="1"/>
          <p:nvPr/>
        </p:nvSpPr>
        <p:spPr>
          <a:xfrm>
            <a:off x="228600" y="152400"/>
            <a:ext cx="2895600" cy="3323987"/>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Pray for these holy and precious gifts, our sacrifices and those who have brought them. </a:t>
            </a:r>
            <a:endParaRPr lang="en-US" sz="3000" dirty="0"/>
          </a:p>
        </p:txBody>
      </p:sp>
      <p:sp>
        <p:nvSpPr>
          <p:cNvPr id="10" name="TextBox 9"/>
          <p:cNvSpPr txBox="1"/>
          <p:nvPr/>
        </p:nvSpPr>
        <p:spPr>
          <a:xfrm>
            <a:off x="6172200" y="45720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11" name="TextBox 10"/>
          <p:cNvSpPr txBox="1"/>
          <p:nvPr/>
        </p:nvSpPr>
        <p:spPr>
          <a:xfrm>
            <a:off x="3219450" y="4572000"/>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12" name="TextBox 11"/>
          <p:cNvSpPr txBox="1"/>
          <p:nvPr/>
        </p:nvSpPr>
        <p:spPr>
          <a:xfrm>
            <a:off x="228600" y="4572000"/>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downLeft)">
                                      <p:cBhvr>
                                        <p:cTn id="21" dur="500"/>
                                        <p:tgtEl>
                                          <p:spTgt spid="11"/>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trips(downLeft)">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P spid="10" grpId="0" animBg="1"/>
      <p:bldP spid="11" grpId="0" animBg="1"/>
      <p:bldP spid="12" grpId="0" animBg="1"/>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300" dirty="0" smtClean="0"/>
              <a:t>لأن هذا يا رب هو أمر </a:t>
            </a:r>
            <a:br>
              <a:rPr lang="ar-EG" sz="2300" dirty="0" smtClean="0"/>
            </a:br>
            <a:r>
              <a:rPr lang="ar-EG" sz="2300" dirty="0" smtClean="0"/>
              <a:t>إبنك الوحيد ان نشترك </a:t>
            </a:r>
            <a:br>
              <a:rPr lang="ar-EG" sz="2300" dirty="0" smtClean="0"/>
            </a:br>
            <a:r>
              <a:rPr lang="ar-EG" sz="2300" dirty="0" smtClean="0"/>
              <a:t>في تذكار قديسيك تفضل</a:t>
            </a:r>
            <a:br>
              <a:rPr lang="ar-EG" sz="2300" dirty="0" smtClean="0"/>
            </a:br>
            <a:r>
              <a:rPr lang="ar-EG" sz="2300" dirty="0" smtClean="0"/>
              <a:t>يا رب أن تذكر </a:t>
            </a:r>
            <a:br>
              <a:rPr lang="ar-EG" sz="2300" dirty="0" smtClean="0"/>
            </a:br>
            <a:r>
              <a:rPr lang="ar-EG" sz="2300" dirty="0" smtClean="0"/>
              <a:t>جميع القديسين الذين </a:t>
            </a:r>
            <a:br>
              <a:rPr lang="ar-EG" sz="2300" dirty="0" smtClean="0"/>
            </a:br>
            <a:r>
              <a:rPr lang="ar-EG" sz="2300" dirty="0" smtClean="0"/>
              <a:t>أرضوك منذ البدء</a:t>
            </a:r>
            <a:br>
              <a:rPr lang="ar-EG" sz="2300" dirty="0" smtClean="0"/>
            </a:br>
            <a:r>
              <a:rPr lang="ar-EG" sz="2300" dirty="0" smtClean="0"/>
              <a:t>آبائنا القديسن رؤساء </a:t>
            </a:r>
            <a:br>
              <a:rPr lang="ar-EG" sz="2300" dirty="0" smtClean="0"/>
            </a:br>
            <a:r>
              <a:rPr lang="ar-EG" sz="2300" dirty="0" smtClean="0"/>
              <a:t>الآباء والأنبياء والرسل</a:t>
            </a:r>
            <a:br>
              <a:rPr lang="ar-EG" sz="2300" dirty="0" smtClean="0"/>
            </a:br>
            <a:r>
              <a:rPr lang="ar-EG" sz="2300" dirty="0" smtClean="0"/>
              <a:t>والمبشرين والإنجيليين </a:t>
            </a:r>
            <a:br>
              <a:rPr lang="ar-EG" sz="2300" dirty="0" smtClean="0"/>
            </a:br>
            <a:r>
              <a:rPr lang="ar-EG" sz="2300" dirty="0" smtClean="0"/>
              <a:t>والشهداء والمعترفين وكل </a:t>
            </a:r>
            <a:br>
              <a:rPr lang="ar-EG" sz="2300" dirty="0" smtClean="0"/>
            </a:br>
            <a:r>
              <a:rPr lang="ar-EG" sz="2300" dirty="0" smtClean="0"/>
              <a:t>أرواح الصديقين الذين </a:t>
            </a:r>
            <a:br>
              <a:rPr lang="ar-EG" sz="2300" dirty="0" smtClean="0"/>
            </a:br>
            <a:r>
              <a:rPr lang="ar-EG" sz="2300" dirty="0" smtClean="0"/>
              <a:t>كملوا في الإيمان وبالأكثر </a:t>
            </a:r>
            <a:br>
              <a:rPr lang="ar-EG" sz="2300" dirty="0" smtClean="0"/>
            </a:br>
            <a:r>
              <a:rPr lang="ar-EG" sz="2300" dirty="0" smtClean="0"/>
              <a:t>القديسة المملوءة مجدًا </a:t>
            </a:r>
            <a:br>
              <a:rPr lang="ar-EG" sz="2300" dirty="0" smtClean="0"/>
            </a:br>
            <a:r>
              <a:rPr lang="ar-EG" sz="2300" dirty="0" smtClean="0"/>
              <a:t>العذراء كل حين </a:t>
            </a:r>
            <a:br>
              <a:rPr lang="ar-EG" sz="2300" dirty="0" smtClean="0"/>
            </a:br>
            <a:r>
              <a:rPr lang="ar-EG" sz="2300" dirty="0" smtClean="0"/>
              <a:t>والدة الإله القديسة </a:t>
            </a:r>
            <a:br>
              <a:rPr lang="ar-EG" sz="2300" dirty="0" smtClean="0"/>
            </a:br>
            <a:r>
              <a:rPr lang="ar-EG" sz="2300" dirty="0" smtClean="0"/>
              <a:t>الطاهرة مريم التي ولدت </a:t>
            </a:r>
            <a:br>
              <a:rPr lang="ar-EG" sz="2300" dirty="0" smtClean="0"/>
            </a:br>
            <a:r>
              <a:rPr lang="ar-EG" sz="2300" dirty="0" smtClean="0"/>
              <a:t>الله الكلمة بالحقيقة</a:t>
            </a:r>
            <a:endParaRPr lang="en-US" sz="2300" dirty="0"/>
          </a:p>
        </p:txBody>
      </p:sp>
      <p:sp>
        <p:nvSpPr>
          <p:cNvPr id="27" name="TextBox 26"/>
          <p:cNvSpPr txBox="1"/>
          <p:nvPr/>
        </p:nvSpPr>
        <p:spPr>
          <a:xfrm>
            <a:off x="3219450" y="228600"/>
            <a:ext cx="28575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000" dirty="0" smtClean="0"/>
              <a:t>إيبيذي إبشويس آواه ساهني بي </a:t>
            </a:r>
            <a:br>
              <a:rPr lang="ar-SA" sz="2000" dirty="0" smtClean="0"/>
            </a:br>
            <a:r>
              <a:rPr lang="ar-SA" sz="2000" dirty="0" smtClean="0"/>
              <a:t>إنتي بيك مونوجينيس إنشيري </a:t>
            </a:r>
            <a:br>
              <a:rPr lang="ar-SA" sz="2000" dirty="0" smtClean="0"/>
            </a:br>
            <a:r>
              <a:rPr lang="ar-SA" sz="2000" dirty="0" smtClean="0"/>
              <a:t>إيثرين إرإشقيرإبي إيرإفميقئي إنتي. نيئثؤواب إنتاك آري كاطاكسين إبشويس إنتيك إيرإفميقئي إن نيئثؤواب تيرو إبطقرانك يسجين إبئينيه نينيوتي إثؤواب ني بطريارشيس ني إبروفيتيس ني آبوسطولوس نيريف هي أويش ني أف آنجيليستيس ني مارتيروس ني اومولوجيتيس نيم إبنيقما نيقين إن أثمي إيطاف جوك إيقول خين إفناهتي إنهوؤو ذي ثيئثؤواب </a:t>
            </a:r>
            <a:br>
              <a:rPr lang="ar-SA" sz="2000" dirty="0" smtClean="0"/>
            </a:br>
            <a:r>
              <a:rPr lang="ar-SA" sz="2000" dirty="0" smtClean="0"/>
              <a:t>إثميه إن أوأوإت أوي إمبارثينوس إنسيونيقين تي ثيئوطوكوس إثؤواب تي آجيا ماريا ثيئيتاس إجفي </a:t>
            </a:r>
            <a:br>
              <a:rPr lang="ar-SA" sz="2000" dirty="0" smtClean="0"/>
            </a:br>
            <a:r>
              <a:rPr lang="ar-SA" sz="2000" dirty="0" smtClean="0"/>
              <a:t>إفنوتي بي لوغوس خين أوميثمي</a:t>
            </a:r>
            <a:endParaRPr lang="ar-SA" sz="2000" dirty="0"/>
          </a:p>
        </p:txBody>
      </p:sp>
      <p:sp>
        <p:nvSpPr>
          <p:cNvPr id="28" name="TextBox 27"/>
          <p:cNvSpPr txBox="1"/>
          <p:nvPr/>
        </p:nvSpPr>
        <p:spPr>
          <a:xfrm>
            <a:off x="228600" y="228600"/>
            <a:ext cx="28956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1800" dirty="0" smtClean="0"/>
              <a:t>As this, O Lord, is the command of Your only-begotten Son, that we share in the commemoration of Your saints, graciously accord, O Lord, to remember all the saints who have pleased You since the beginning. Our holy fathers the patriarchs, the prophets, the apostles, the preachers, the evangelists, the martyrs, the confessors, and all the spirits of the righteous perfected in the faith. Most of all, the pure, full-of- glory, ever-virgin, holy Theotokos, Saint Mary, who truly gave birth to God the Logos.</a:t>
            </a:r>
            <a:endParaRPr lang="en-US" sz="1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200" dirty="0" smtClean="0"/>
              <a:t>والقديس يوحنا السابق الصابغ والشهيد، والقديس استفانوس رئيس الشمامسة وأول الشهداء، وناظر الإله الإنجيلى مرقس الرسول الطاهر والشهيد. والبطريرك القديس ساويرس، ومعلمنا ديوسقورس، والقديس أثناسيوس الرسولى، والقديس بطرس الشهيد ورئيس الكهنه. والقديس يوحنا ذهبي الفم، والقديس ثاودوسيوس، والقديس ثيئوفيلوس، والقديس ديمتريوس، والقديس كيرلس، والقديس باسيليوس،</a:t>
            </a:r>
            <a:endParaRPr lang="en-US" sz="2200" dirty="0"/>
          </a:p>
        </p:txBody>
      </p:sp>
      <p:sp>
        <p:nvSpPr>
          <p:cNvPr id="27" name="TextBox 26"/>
          <p:cNvSpPr txBox="1"/>
          <p:nvPr/>
        </p:nvSpPr>
        <p:spPr>
          <a:xfrm>
            <a:off x="3219450" y="228600"/>
            <a:ext cx="2857500" cy="579389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1950" dirty="0" smtClean="0"/>
              <a:t>نيم بي آجيوس يوأنس بي إبروذروموس أمقابتس تيس أووه إم مارتيروس نيم بي آجيوس إستيفانوس بي أرشي ذياكونوس اووه إم إبروطومارتيروس نيم بي ثيئوريموس إن إف آنجيليستيس ماركوس بي آبوسطولوس إثؤواب أووه إم مارتيروس نيم بي بطريارشيس إثؤواب سيقيروس نيم بينساخ ديوسكورس نيم بي آجيوس اثناسيوس بي آبوسطوليكوس نيم بي آجيوس بيترس يبرومارتيروس بي أرشي إرفس نيم بي آجيوس يوأنس بي إخرزوستوموس نيم بي آجيوس ثيئودوسيوس نيم بي آجيوس ثيئوفيلوس نيم بي آجيوس ديمتريوس نيم لي آجيوس كيرلس نيم بي آجيوس فاسيليوس</a:t>
            </a:r>
            <a:endParaRPr lang="ar-SA" sz="1950" dirty="0"/>
          </a:p>
        </p:txBody>
      </p:sp>
      <p:sp>
        <p:nvSpPr>
          <p:cNvPr id="28" name="TextBox 27"/>
          <p:cNvSpPr txBox="1"/>
          <p:nvPr/>
        </p:nvSpPr>
        <p:spPr>
          <a:xfrm>
            <a:off x="228600" y="228600"/>
            <a:ext cx="28956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000" dirty="0" smtClean="0"/>
              <a:t>And Saint John the forerunner, Baptist, and martyr; Saint Stephen the archdeacon and protomartyr; the beholder-of-God Saint Mark the evangelist, the apostle and martyr; the patriarch Saint Severus; our teacher Dioscorus; Saint Athanasius the Apostolic; Saint Peter, the Holy martyr and high priest; Saint John Chrysostom; Saint Theodosius; Saint </a:t>
            </a:r>
            <a:r>
              <a:rPr lang="en-US" sz="2000" dirty="0" err="1" smtClean="0"/>
              <a:t>Theophilus</a:t>
            </a:r>
            <a:r>
              <a:rPr lang="en-US" sz="2000" dirty="0" smtClean="0"/>
              <a:t>; Saint Demetrius; Saint Cyril; Saint Basil;</a:t>
            </a:r>
            <a:endParaRPr lang="en-US" sz="20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أيها السيد الرب الاله ضابط الكل أبو ربنا وإلهنا</a:t>
            </a:r>
            <a:r>
              <a:rPr lang="en-US" sz="3000" dirty="0" smtClean="0"/>
              <a:t> </a:t>
            </a:r>
            <a:r>
              <a:rPr lang="ar-EG" sz="3000" dirty="0" smtClean="0"/>
              <a:t>ومخلصنا يسوع المسيح.</a:t>
            </a:r>
            <a:endParaRPr lang="en-US" sz="3000" dirty="0" smtClean="0"/>
          </a:p>
          <a:p>
            <a:pPr algn="r"/>
            <a:r>
              <a:rPr lang="ar-EG" sz="3000" dirty="0" smtClean="0"/>
              <a:t>نشكرك علي كل حال ومن أجل كل حال وفي كل حال. لأنك سترتنا وأعنتنا وحفظتنا وقبلتنا إليك وشفقت علينا وعضدتنا، وأتيت بنا إلي هذه الساعة.</a:t>
            </a:r>
            <a:endParaRPr lang="ar-SA" sz="3000" dirty="0"/>
          </a:p>
        </p:txBody>
      </p:sp>
      <p:sp>
        <p:nvSpPr>
          <p:cNvPr id="8" name="TextBox 7"/>
          <p:cNvSpPr txBox="1"/>
          <p:nvPr/>
        </p:nvSpPr>
        <p:spPr>
          <a:xfrm>
            <a:off x="3219450" y="228600"/>
            <a:ext cx="28575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إفنيب إبشويس إفنوتي بي بانطوكراطور إفيوت إمبين شويس أووه بيننوتي أووه بين سوتير إيسوس بي إخرستوس تين شيبئهموت إن توتك كاطا هوب نيفين نيم إثفي هوب نيفين نيم خين هوب نيفين. جي آك إير </a:t>
            </a:r>
            <a:br>
              <a:rPr lang="ar-SA" sz="2600" dirty="0" smtClean="0"/>
            </a:br>
            <a:r>
              <a:rPr lang="ar-SA" sz="2600" dirty="0" smtClean="0"/>
              <a:t>إسكيبازين إجون آك إيرفويثين إيرون أك أريه إيرون أك شوبتين إيروك أك تى آسو إيرون أكتى توتين أك إين تين شا إى إهرى إيطاى أو نو ثاى.</a:t>
            </a:r>
            <a:endParaRPr lang="en-US" sz="2600" dirty="0"/>
          </a:p>
        </p:txBody>
      </p:sp>
      <p:sp>
        <p:nvSpPr>
          <p:cNvPr id="9" name="TextBox 8"/>
          <p:cNvSpPr txBox="1"/>
          <p:nvPr/>
        </p:nvSpPr>
        <p:spPr>
          <a:xfrm>
            <a:off x="228600" y="2286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Master, Lord; God the Pantocrator, the Father of our Lord, God, and Savior Jesus Christ.</a:t>
            </a:r>
          </a:p>
          <a:p>
            <a:pPr algn="l"/>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thank You for everything, concerning everything, and in everything. For You have covered us, helped, us guarded us, accepted us to Yourself, spared us, supported us, and have brought us to this hour.</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200" dirty="0" smtClean="0"/>
              <a:t>والقديس اغريغوريوس الناطق بالالهيات، والقديس اغريغوريوس صانع العجائب، والقديس اغريغوريوس الارمني. والثلاثمائة والثمانية عشر المجتمعين نيقية، والمئة والخمسين بالقسطنطينية، والمائتين بأفسس. وأبانا الصديق العظيم أنبا أنطونيوس، والبار أنبا بولا، والثلاثة أنبا مقارات القديسين، وجميع أولادهم لُباس الصليب. وأبانا أنبا يؤأنس القمص، وأبانا أنبا بيشوي البار الرجل الكامل، حبيب مخلصنا الصالح.</a:t>
            </a:r>
            <a:endParaRPr lang="en-US" sz="2200" dirty="0"/>
          </a:p>
        </p:txBody>
      </p:sp>
      <p:sp>
        <p:nvSpPr>
          <p:cNvPr id="27" name="TextBox 26"/>
          <p:cNvSpPr txBox="1"/>
          <p:nvPr/>
        </p:nvSpPr>
        <p:spPr>
          <a:xfrm>
            <a:off x="3219450" y="228600"/>
            <a:ext cx="28575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000" dirty="0" smtClean="0"/>
              <a:t>نيم بي آجيوس أغريغوريوس بي ثيئولوغوس نيم بي آجيوس إغريغوريوس بيثاق ماطورغوس نيم بي آجيوس إغريغوريوس بي أرمينيوس نيم بي شمت شي ميت إشمين إيطاف ثوؤوتي خين نيكيئا نيم بي شي تيقي إنتي كوسطانطينوبوليس نيم بي إسناق شي إنتي إيفيسوس. نيم بينيوت إن ذيكيئوس بينشتي آقا أنطونيوس نيم بي إثمي آقا باقلي. </a:t>
            </a:r>
            <a:br>
              <a:rPr lang="ar-SA" sz="2000" dirty="0" smtClean="0"/>
            </a:br>
            <a:r>
              <a:rPr lang="ar-SA" sz="2000" dirty="0" smtClean="0"/>
              <a:t>نيم بي شومت إثؤواب آقا مكاري </a:t>
            </a:r>
            <a:br>
              <a:rPr lang="ar-SA" sz="2000" dirty="0" smtClean="0"/>
            </a:br>
            <a:r>
              <a:rPr lang="ar-SA" sz="2000" dirty="0" smtClean="0"/>
              <a:t>نيم نوشيري تيرو إن</a:t>
            </a:r>
            <a:r>
              <a:rPr lang="ar-EG" sz="2000" dirty="0" smtClean="0"/>
              <a:t> </a:t>
            </a:r>
            <a:r>
              <a:rPr lang="ar-SA" sz="2000" dirty="0" smtClean="0"/>
              <a:t>إسطاقروفورس. نيم بينيوت آقا يؤانس بي هيغومينوس نيم بينوت آقا بيشوي بي إثمي بي رومي إنتي ليوس بي مينريت إنتي بين سوتير إن آغاثوس.</a:t>
            </a:r>
            <a:endParaRPr lang="ar-SA" sz="2000" dirty="0"/>
          </a:p>
        </p:txBody>
      </p:sp>
      <p:sp>
        <p:nvSpPr>
          <p:cNvPr id="28" name="TextBox 27"/>
          <p:cNvSpPr txBox="1"/>
          <p:nvPr/>
        </p:nvSpPr>
        <p:spPr>
          <a:xfrm>
            <a:off x="228600" y="2286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1900" dirty="0" smtClean="0"/>
              <a:t>Saint Gregory the Theologian; Gregory the wonder worker; Saint Gregory the Armenian; the three hundred and eighteen assembled at Nicea; the one hundred and fifty at Constantinople; and the two hundred at Ephesus; our righteous father, the great Abba Anthony; the righteous Abba Paul; the three saints Abba Macarii and all their children, the cross-bearers; our father Abba John the hegumen; our righteous father Abba Pishoy, the perfect man, the beloved of our good Savior.</a:t>
            </a:r>
            <a:endParaRPr lang="en-US" sz="19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300" dirty="0" smtClean="0"/>
              <a:t>وأبونا أنبا بولا الطموهي و</a:t>
            </a:r>
            <a:br>
              <a:rPr lang="ar-EG" sz="2300" dirty="0" smtClean="0"/>
            </a:br>
            <a:r>
              <a:rPr lang="ar-EG" sz="2300" dirty="0" smtClean="0"/>
              <a:t>حزقيال تلميذه وسيداي الأبوان القديسان الروميان مكسيموس ودوماديوس والتسعة والأربعون شهيدا شيوخ شيهيت والقوي القديس أنبا موسي ويحنس كاما القس وأبونا أنبا دانيال </a:t>
            </a:r>
            <a:br>
              <a:rPr lang="ar-EG" sz="2300" dirty="0" smtClean="0"/>
            </a:br>
            <a:r>
              <a:rPr lang="ar-EG" sz="2300" dirty="0" smtClean="0"/>
              <a:t>القمص وأبونا أنبا أيسيذوروس القس وأبونا أنبا باخوم أب الشركة وتادرس تلميذه وأبونا أنبا شنودة رئيس المتوحدين وانبا ويصا تلميذه وابانا انبا ابرآم، اسقف الفيوم والجيزة</a:t>
            </a:r>
            <a:endParaRPr lang="en-US" sz="2300" dirty="0"/>
          </a:p>
        </p:txBody>
      </p:sp>
      <p:sp>
        <p:nvSpPr>
          <p:cNvPr id="27" name="TextBox 26"/>
          <p:cNvSpPr txBox="1"/>
          <p:nvPr/>
        </p:nvSpPr>
        <p:spPr>
          <a:xfrm>
            <a:off x="3219450" y="228600"/>
            <a:ext cx="28575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200" dirty="0" smtClean="0"/>
              <a:t>نيم بينيوت آقا باقلي بيريم </a:t>
            </a:r>
            <a:br>
              <a:rPr lang="ar-SA" sz="2200" dirty="0" smtClean="0"/>
            </a:br>
            <a:r>
              <a:rPr lang="ar-SA" sz="2200" dirty="0" smtClean="0"/>
              <a:t>طموه نيم إيزاكيئيل بيف </a:t>
            </a:r>
            <a:br>
              <a:rPr lang="ar-SA" sz="2200" dirty="0" smtClean="0"/>
            </a:br>
            <a:r>
              <a:rPr lang="ar-SA" sz="2200" dirty="0" smtClean="0"/>
              <a:t>ماثيتيس نيم ناشويس إنيوتي </a:t>
            </a:r>
            <a:br>
              <a:rPr lang="ar-SA" sz="2200" dirty="0" smtClean="0"/>
            </a:br>
            <a:r>
              <a:rPr lang="ar-SA" sz="2200" dirty="0" smtClean="0"/>
              <a:t>إثؤواب إنروميئوس مكسيموس نيم دوميتيوس نيم بي إهمي إبيسيت إم مارتيروسنيخللوي إنتي شيهيت نيم بي جوري إثؤواب آقا موسي. نيم يوانس كامي بي إبريسقيتيروس </a:t>
            </a:r>
            <a:br>
              <a:rPr lang="ar-SA" sz="2200" dirty="0" smtClean="0"/>
            </a:br>
            <a:r>
              <a:rPr lang="ar-SA" sz="2200" dirty="0" smtClean="0"/>
              <a:t>نيم بينيوت أقا دانيئيل بيهيغومينوس نيم بينيوت آقا إيسيذوروس بي إبريسقيتيروس نيم بينيوت آقا شينوتي بي أرشي مان إذريتيس نيم آقا فيصابيف ماثيتيس نيم بينيوت آقا آقرام بي إبسكوبو إنتي إفيوم </a:t>
            </a:r>
            <a:endParaRPr lang="ar-SA" sz="2200" dirty="0"/>
          </a:p>
        </p:txBody>
      </p:sp>
      <p:sp>
        <p:nvSpPr>
          <p:cNvPr id="28" name="TextBox 27"/>
          <p:cNvSpPr txBox="1"/>
          <p:nvPr/>
        </p:nvSpPr>
        <p:spPr>
          <a:xfrm>
            <a:off x="228600" y="2286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1900" dirty="0" smtClean="0"/>
              <a:t>Our father Abba Paul of Tammoh and Ezekiel his disciple; my masters, the Roman fathers Saints Maximus and Dometius; the Forty-nine Martyrs; elders of Shiheet; the strong saint Abba Moses;John Kame the priest; our father Abba Daniel the hegumen; our father Abba Isidore the priest; our father Abba Pachom of the Koinonia, and Theodore his disciple; our father Abba Shenoute the archimandrite, and Abba Wesa his disciple And Abba </a:t>
            </a:r>
            <a:r>
              <a:rPr lang="en-US" sz="1900" dirty="0" err="1" smtClean="0"/>
              <a:t>Abraam</a:t>
            </a:r>
            <a:r>
              <a:rPr lang="en-US" sz="1900" dirty="0" smtClean="0"/>
              <a:t> the Bishop of </a:t>
            </a:r>
            <a:r>
              <a:rPr lang="en-US" sz="1900" dirty="0" err="1" smtClean="0"/>
              <a:t>Fayom</a:t>
            </a:r>
            <a:r>
              <a:rPr lang="en-US" sz="1900" dirty="0" smtClean="0"/>
              <a:t> and Giza. </a:t>
            </a:r>
            <a:endParaRPr lang="en-US" sz="19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341632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400" dirty="0" smtClean="0"/>
              <a:t>و البابا كيرلس السادس و الارشيدياكون حبيب جرجس وكل مصاف قديسيك هؤلاء الذين بسؤالاتهم و</a:t>
            </a:r>
            <a:br>
              <a:rPr lang="ar-EG" sz="2400" dirty="0" smtClean="0"/>
            </a:br>
            <a:r>
              <a:rPr lang="ar-EG" sz="2400" dirty="0" smtClean="0"/>
              <a:t>طلباتهم إرحمنا كلنا </a:t>
            </a:r>
            <a:br>
              <a:rPr lang="ar-EG" sz="2400" dirty="0" smtClean="0"/>
            </a:br>
            <a:r>
              <a:rPr lang="ar-EG" sz="2400" dirty="0" smtClean="0"/>
              <a:t>معًا وانقذنا من أجل </a:t>
            </a:r>
            <a:br>
              <a:rPr lang="ar-EG" sz="2400" dirty="0" smtClean="0"/>
            </a:br>
            <a:r>
              <a:rPr lang="ar-EG" sz="2400" dirty="0" smtClean="0"/>
              <a:t>إسمك القدوس الذي</a:t>
            </a:r>
            <a:br>
              <a:rPr lang="ar-EG" sz="2400" dirty="0" smtClean="0"/>
            </a:br>
            <a:r>
              <a:rPr lang="ar-EG" sz="2400" dirty="0" smtClean="0"/>
              <a:t>دعي علينا</a:t>
            </a:r>
            <a:endParaRPr lang="en-US" sz="2400" dirty="0"/>
          </a:p>
        </p:txBody>
      </p:sp>
      <p:sp>
        <p:nvSpPr>
          <p:cNvPr id="27" name="TextBox 26"/>
          <p:cNvSpPr txBox="1"/>
          <p:nvPr/>
        </p:nvSpPr>
        <p:spPr>
          <a:xfrm>
            <a:off x="3219450" y="228600"/>
            <a:ext cx="2857500" cy="267765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400" dirty="0" smtClean="0"/>
              <a:t>نيم إبخوروس تيرف إنتي نيئؤواب إنطاك ناي إيتي إيقول هيتين نو تيهو نيم طقه ناي نان تيرو إقسوب أووه ماطوجون إثقي بيكران إثؤواب إيطاق موتي إمموف إي إهري إيجون.</a:t>
            </a:r>
            <a:endParaRPr lang="ar-SA" sz="2400" dirty="0"/>
          </a:p>
        </p:txBody>
      </p:sp>
      <p:sp>
        <p:nvSpPr>
          <p:cNvPr id="28" name="TextBox 27"/>
          <p:cNvSpPr txBox="1"/>
          <p:nvPr/>
        </p:nvSpPr>
        <p:spPr>
          <a:xfrm>
            <a:off x="228600" y="228600"/>
            <a:ext cx="2895600" cy="415498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Pop </a:t>
            </a:r>
            <a:r>
              <a:rPr lang="en-US" sz="2400" dirty="0" err="1" smtClean="0"/>
              <a:t>Keroles</a:t>
            </a:r>
            <a:r>
              <a:rPr lang="en-US" sz="2400" dirty="0" smtClean="0"/>
              <a:t>  6 and </a:t>
            </a:r>
            <a:r>
              <a:rPr lang="en-US" sz="2400" dirty="0" err="1" smtClean="0"/>
              <a:t>Habib</a:t>
            </a:r>
            <a:r>
              <a:rPr lang="en-US" sz="2400" dirty="0" smtClean="0"/>
              <a:t> </a:t>
            </a:r>
            <a:r>
              <a:rPr lang="en-US" sz="2400" dirty="0" err="1" smtClean="0"/>
              <a:t>Gerges</a:t>
            </a:r>
            <a:r>
              <a:rPr lang="en-US" sz="2400" dirty="0" smtClean="0"/>
              <a:t> And all the choir of Your saints, through whose prayers and supplications have mercy on us all and save us, for the sake of Your holy name, which is called upon us.</a:t>
            </a:r>
            <a:endParaRPr lang="en-US" sz="24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353943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القارئون فليقولوا أسماء آبائنا البطاركة القديسين الذين رقدوا. الرب ينيح نفوسهم أجمعين، ويغفر لنا خطايانا.</a:t>
            </a:r>
            <a:endParaRPr lang="en-US" dirty="0"/>
          </a:p>
        </p:txBody>
      </p:sp>
      <p:sp>
        <p:nvSpPr>
          <p:cNvPr id="8" name="TextBox 7"/>
          <p:cNvSpPr txBox="1"/>
          <p:nvPr/>
        </p:nvSpPr>
        <p:spPr>
          <a:xfrm>
            <a:off x="3219450" y="152400"/>
            <a:ext cx="2857500" cy="353943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نيئتئوش ماروطاؤؤو إن ني ران إنتي نينيوتي إثؤواب إمباطريارشيس إيطاق إنكوت إبشويس ما إمطون إن نؤ إبسيشي تيرو أووه إنتيف كانين نوقي نان إيقول.</a:t>
            </a:r>
            <a:endParaRPr lang="en-US" sz="2800" dirty="0" smtClean="0"/>
          </a:p>
        </p:txBody>
      </p:sp>
      <p:sp>
        <p:nvSpPr>
          <p:cNvPr id="9" name="TextBox 8"/>
          <p:cNvSpPr txBox="1"/>
          <p:nvPr/>
        </p:nvSpPr>
        <p:spPr>
          <a:xfrm>
            <a:off x="228600" y="152400"/>
            <a:ext cx="2895600" cy="369331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Let those who read, recite the names of our holy fathers, the patriarchs who have fallen asleep: O Lord, repose their souls and forgive us our sins.</a:t>
            </a:r>
            <a:endParaRPr lang="en-US" sz="26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1" name="TextBox 10"/>
          <p:cNvSpPr txBox="1"/>
          <p:nvPr/>
        </p:nvSpPr>
        <p:spPr>
          <a:xfrm>
            <a:off x="6172200" y="152401"/>
            <a:ext cx="2743200" cy="569386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العظيم أنبا أنطونيوس، والبار أنبا بولا، والقديسون الثلاثة مقارات، أنبا يؤنس القصير، أنبا بيشوي، أنبا بولا، أبوانا القديسان الروميان مكسيموس ودوماديوس، أنبا موسى، أنبا يؤانس كاما، أنبا دانيال، أنبا ايسيذوروس، أنبا باخوم، أنبا شنودة، وأنبا بفنوتى، أنبا برسوم، أنبا رويس.</a:t>
            </a:r>
            <a:endParaRPr lang="en-US" sz="2600" dirty="0"/>
          </a:p>
        </p:txBody>
      </p:sp>
      <p:sp>
        <p:nvSpPr>
          <p:cNvPr id="12" name="TextBox 11"/>
          <p:cNvSpPr txBox="1"/>
          <p:nvPr/>
        </p:nvSpPr>
        <p:spPr>
          <a:xfrm>
            <a:off x="3219450" y="152400"/>
            <a:ext cx="2857500" cy="590931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700" dirty="0" smtClean="0"/>
              <a:t>بي نيشتي آقا أنطوني، نيم بي إثمي أقا باقلي، نيم بي شمت إثؤواب مكاريوس، آقا يؤانس بي كولوقوس، أقا بيشوي أقا باقلي، نين يوتي إثواب</a:t>
            </a:r>
            <a:r>
              <a:rPr lang="en-US" sz="2700" dirty="0" smtClean="0"/>
              <a:t> </a:t>
            </a:r>
            <a:r>
              <a:rPr lang="ar-SA" sz="2700" dirty="0" smtClean="0"/>
              <a:t>إنروميوس،</a:t>
            </a:r>
            <a:r>
              <a:rPr lang="en-US" sz="2700" dirty="0" smtClean="0"/>
              <a:t> </a:t>
            </a:r>
            <a:r>
              <a:rPr lang="ar-SA" sz="2700" dirty="0" smtClean="0"/>
              <a:t>ماكسيموس نيم دوميتيوس، أقا موسي، أقا يؤانس كامي، أقا دانييل، أقا اسي ذوروس أقا باخوم، أقا شينوتي، كي أقا بفنوتي، أقا برسوما، أقا تيجي.</a:t>
            </a:r>
            <a:endParaRPr lang="en-US" sz="2700" dirty="0" smtClean="0"/>
          </a:p>
        </p:txBody>
      </p:sp>
      <p:sp>
        <p:nvSpPr>
          <p:cNvPr id="13" name="TextBox 12"/>
          <p:cNvSpPr txBox="1"/>
          <p:nvPr/>
        </p:nvSpPr>
        <p:spPr>
          <a:xfrm>
            <a:off x="228600" y="152400"/>
            <a:ext cx="2895600" cy="610936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The great Abba Anthony, and the righteous Abba Paul, the three saints Abba Macarii, Abba John the short, Abba Pishoy, Abba Paul, our holy Roman fathers Maximus and Dometius, Abba Moses, Abba John Kame, Abba Daniel, Abba Isidore, Abba Pachom, Abba Shenoute and Abba Paphnoute, Abba Parsoma, Abba Teji.</a:t>
            </a:r>
            <a:endParaRPr lang="en-US" sz="23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trips(downLeft)">
                                      <p:cBhvr>
                                        <p:cTn id="10" dur="500"/>
                                        <p:tgtEl>
                                          <p:spTgt spid="12"/>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strips(downLeft)">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353943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وجميع الذين علموا كلمة الحق باستقامة، الأساقفة الارثوذكسيين والقسوس</a:t>
            </a:r>
            <a:r>
              <a:rPr lang="en-US" sz="2800" dirty="0" smtClean="0"/>
              <a:t> </a:t>
            </a:r>
            <a:r>
              <a:rPr lang="ar-EG" sz="2800" dirty="0" smtClean="0"/>
              <a:t>والإكليروس والعلمانيون. هؤلاء وجميع الارثوذكسيين. آمين.</a:t>
            </a:r>
            <a:endParaRPr lang="en-US" sz="2800" dirty="0"/>
          </a:p>
        </p:txBody>
      </p:sp>
      <p:sp>
        <p:nvSpPr>
          <p:cNvPr id="8" name="TextBox 7"/>
          <p:cNvSpPr txBox="1"/>
          <p:nvPr/>
        </p:nvSpPr>
        <p:spPr>
          <a:xfrm>
            <a:off x="3219450" y="152400"/>
            <a:ext cx="2857500" cy="369331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كي بأنطون طون، أورثوذيذاكسان طون، طون لوغون، تيبس آليثياس، أورثوذكسون، إبيسكوبون إبريسقيتيرون،</a:t>
            </a:r>
            <a:r>
              <a:rPr lang="en-US" sz="2600" dirty="0" smtClean="0"/>
              <a:t> </a:t>
            </a:r>
            <a:r>
              <a:rPr lang="ar-SA" sz="2600" dirty="0" smtClean="0"/>
              <a:t>ذياكونون إكليريكون كي لائكون كي طوطون كي بانطون، اورثوذوكسون أمين.</a:t>
            </a:r>
            <a:endParaRPr lang="en-US" sz="2600" dirty="0" smtClean="0"/>
          </a:p>
        </p:txBody>
      </p:sp>
      <p:sp>
        <p:nvSpPr>
          <p:cNvPr id="9" name="TextBox 8"/>
          <p:cNvSpPr txBox="1"/>
          <p:nvPr/>
        </p:nvSpPr>
        <p:spPr>
          <a:xfrm>
            <a:off x="228600" y="152400"/>
            <a:ext cx="2895600" cy="369331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And all those who have rightly taught the word of truth: the Orthodox bishops, priests, deacons, clergy, laity, and all the Orthodox people. Amen.</a:t>
            </a:r>
            <a:endParaRPr lang="en-US" sz="26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بركتهم المقدسة تكون معنا. آمين.</a:t>
            </a:r>
            <a:endParaRPr lang="ar-SA" sz="3200" dirty="0"/>
          </a:p>
        </p:txBody>
      </p:sp>
      <p:sp>
        <p:nvSpPr>
          <p:cNvPr id="8" name="TextBox 7"/>
          <p:cNvSpPr txBox="1"/>
          <p:nvPr/>
        </p:nvSpPr>
        <p:spPr>
          <a:xfrm>
            <a:off x="3219450" y="152400"/>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إريبو إزمو إثؤواب شوبي نيمان آمين</a:t>
            </a:r>
            <a:endParaRPr lang="ar-SA" sz="3200" dirty="0"/>
          </a:p>
        </p:txBody>
      </p:sp>
      <p:sp>
        <p:nvSpPr>
          <p:cNvPr id="9" name="TextBox 8"/>
          <p:cNvSpPr txBox="1"/>
          <p:nvPr/>
        </p:nvSpPr>
        <p:spPr>
          <a:xfrm>
            <a:off x="228600" y="152400"/>
            <a:ext cx="2895600" cy="147732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000" b="1" dirty="0" smtClean="0">
                <a:solidFill>
                  <a:schemeClr val="bg1"/>
                </a:solidFill>
                <a:latin typeface="Times New Roman" pitchFamily="18" charset="0"/>
                <a:cs typeface="Times New Roman" pitchFamily="18" charset="0"/>
              </a:rPr>
              <a:t>May their Holy blessings be with us. Amen.</a:t>
            </a:r>
            <a:endParaRPr lang="en-US" sz="3000" b="1" dirty="0">
              <a:solidFill>
                <a:schemeClr val="bg1"/>
              </a:solidFill>
              <a:latin typeface="Times New Roman" pitchFamily="18" charset="0"/>
              <a:cs typeface="Times New Roman" pitchFamily="18" charset="0"/>
            </a:endParaRPr>
          </a:p>
        </p:txBody>
      </p:sp>
      <p:sp>
        <p:nvSpPr>
          <p:cNvPr id="12" name="TextBox 11"/>
          <p:cNvSpPr txBox="1"/>
          <p:nvPr/>
        </p:nvSpPr>
        <p:spPr>
          <a:xfrm>
            <a:off x="6172200" y="2408873"/>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المجد لك يا رب، يا رب لك المجد. يا رب ارحم. يا رب ارحم. يا رب باركنا. يا رب نيحهم. آمين.</a:t>
            </a:r>
            <a:endParaRPr lang="ar-SA" sz="3200" dirty="0"/>
          </a:p>
        </p:txBody>
      </p:sp>
      <p:sp>
        <p:nvSpPr>
          <p:cNvPr id="13" name="TextBox 12"/>
          <p:cNvSpPr txBox="1"/>
          <p:nvPr/>
        </p:nvSpPr>
        <p:spPr>
          <a:xfrm>
            <a:off x="3219450" y="2408872"/>
            <a:ext cx="28575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ذوكساسي كيريي كيريي إليسون كيريي إليسون كيريي غقلوجيسون كيريي آناباقصون آمين.</a:t>
            </a:r>
            <a:endParaRPr lang="ar-SA" sz="3200" dirty="0"/>
          </a:p>
        </p:txBody>
      </p:sp>
      <p:sp>
        <p:nvSpPr>
          <p:cNvPr id="14" name="TextBox 13"/>
          <p:cNvSpPr txBox="1"/>
          <p:nvPr/>
        </p:nvSpPr>
        <p:spPr>
          <a:xfrm>
            <a:off x="228600" y="2408872"/>
            <a:ext cx="2895600" cy="332398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000" b="1" dirty="0" smtClean="0">
                <a:solidFill>
                  <a:schemeClr val="bg1"/>
                </a:solidFill>
                <a:latin typeface="Times New Roman" pitchFamily="18" charset="0"/>
                <a:cs typeface="Times New Roman" pitchFamily="18" charset="0"/>
              </a:rPr>
              <a:t>Glory to You, O Lord. Lord have mercy. Lord have mercy. Lord, bless us. Lord, repose them. Amen.</a:t>
            </a:r>
            <a:endParaRPr lang="en-US" sz="30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trips(downLeft)">
                                      <p:cBhvr>
                                        <p:cTn id="2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2" grpId="0" animBg="1"/>
      <p:bldP spid="13" grpId="0" animBg="1"/>
      <p:bldP spid="14" grpId="0" animBg="1"/>
    </p:bld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وهؤلاء وكل أحد يارب الذين ذكرنا أسماؤهم و</a:t>
            </a:r>
            <a:r>
              <a:rPr lang="en-US" sz="3000" dirty="0" smtClean="0"/>
              <a:t> </a:t>
            </a:r>
            <a:r>
              <a:rPr lang="ar-EG" sz="3000" dirty="0" smtClean="0"/>
              <a:t>الذين لم نذكرهم الذين في فكر كل واحد منا والذين ليسوا في فكرنا الذي رقدوا</a:t>
            </a:r>
            <a:r>
              <a:rPr lang="en-US" sz="3000" dirty="0" smtClean="0"/>
              <a:t> </a:t>
            </a:r>
            <a:r>
              <a:rPr lang="ar-EG" sz="3000" dirty="0" smtClean="0"/>
              <a:t>وتنيحوا في الإيمان بالمسيح</a:t>
            </a:r>
            <a:endParaRPr lang="en-US" sz="3000" dirty="0" smtClean="0"/>
          </a:p>
          <a:p>
            <a:r>
              <a:rPr lang="ar-EG" sz="3000" dirty="0" smtClean="0"/>
              <a:t>تفضل يا رب اذكر نفوس عبيدك..... </a:t>
            </a:r>
            <a:endParaRPr lang="en-US" sz="3000" dirty="0"/>
          </a:p>
        </p:txBody>
      </p:sp>
      <p:sp>
        <p:nvSpPr>
          <p:cNvPr id="27" name="TextBox 26"/>
          <p:cNvSpPr txBox="1"/>
          <p:nvPr/>
        </p:nvSpPr>
        <p:spPr>
          <a:xfrm>
            <a:off x="3219450" y="152400"/>
            <a:ext cx="2857500" cy="449353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أووه ناي نيم أوؤن نيقين إبشويس: ني إيطان طا أو إي نوران نيم ني إيتي إمبين طاؤو أوأوني إتخين إفميقئي إمبي أوواي بي أوواي إممون نيم ني إيتي إتخيتين آن إيطاق إنكوت آق إمطون إم موؤخين إفناهتي إم بي إخرستوس.</a:t>
            </a:r>
            <a:r>
              <a:rPr lang="ar-EG" sz="2600" dirty="0" smtClean="0"/>
              <a:t> </a:t>
            </a:r>
            <a:endParaRPr lang="en-US" sz="2600" dirty="0" smtClean="0"/>
          </a:p>
          <a:p>
            <a:r>
              <a:rPr lang="ar-EG" sz="2600" dirty="0" smtClean="0"/>
              <a:t>.....</a:t>
            </a:r>
            <a:endParaRPr lang="ar-SA" sz="2600" dirty="0" smtClean="0"/>
          </a:p>
        </p:txBody>
      </p:sp>
      <p:sp>
        <p:nvSpPr>
          <p:cNvPr id="28" name="TextBox 27"/>
          <p:cNvSpPr txBox="1"/>
          <p:nvPr/>
        </p:nvSpPr>
        <p:spPr>
          <a:xfrm>
            <a:off x="228600" y="152400"/>
            <a:ext cx="2895600" cy="504753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Those, O Lord and everyone, whose names we mentioned, and whom we did not mentioned, who are in the minds of each one of us, and who are not in our mind, who have fallen and reposed in faith of Christ, Graciously O Lord, repose the souls of your servants ………</a:t>
            </a:r>
            <a:endParaRPr lang="en-US" sz="2300" dirty="0"/>
          </a:p>
        </p:txBody>
      </p:sp>
      <p:sp>
        <p:nvSpPr>
          <p:cNvPr id="10" name="TextBox 9"/>
          <p:cNvSpPr txBox="1"/>
          <p:nvPr/>
        </p:nvSpPr>
        <p:spPr>
          <a:xfrm>
            <a:off x="3200400" y="55626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ctr"/>
            <a:r>
              <a:rPr lang="ar-EG" dirty="0" smtClean="0"/>
              <a:t>التراحيم</a:t>
            </a:r>
            <a:endParaRPr lang="ar-SA"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strips(downLeft)">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10" grpId="0" animBg="1"/>
    </p:bld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1" name="TextBox 10"/>
          <p:cNvSpPr txBox="1"/>
          <p:nvPr/>
        </p:nvSpPr>
        <p:spPr>
          <a:xfrm>
            <a:off x="6172200" y="152401"/>
            <a:ext cx="2743200" cy="549381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اطلبوا عن آبائنا وأخوتنا الذين رقدوا وتنيحوا في الإيمان بالمسيح منذ البدء، آبائناالقديسين رؤساء الأساقفة وآبائنا الأساقفة، آبائنا القمامصة وآبائنا القسوس وأخوتنا الشمامسة،وآبائنا الرهبان وآبائنا العلمانيين وعن نياح كل المسيحيين، </a:t>
            </a:r>
          </a:p>
        </p:txBody>
      </p:sp>
      <p:sp>
        <p:nvSpPr>
          <p:cNvPr id="12" name="TextBox 11"/>
          <p:cNvSpPr txBox="1"/>
          <p:nvPr/>
        </p:nvSpPr>
        <p:spPr>
          <a:xfrm>
            <a:off x="3219450" y="152400"/>
            <a:ext cx="2857500" cy="6247864"/>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طوبه ايجين نين يوتي نيم نين اسنيو ايتاف انكوت اف امتون امموؤو خين افنهتي امبي خريستوس يسجين اب اينيه نينيوتي اثؤواب ان ارشي ابيسكوبوس كى نين يوتي ان ابيسكوبوس نين يوتي ان هيغومينوس كى نينيوتي ام</a:t>
            </a:r>
            <a:r>
              <a:rPr lang="ar-EG" sz="2500" dirty="0" smtClean="0"/>
              <a:t> </a:t>
            </a:r>
            <a:r>
              <a:rPr lang="ar-SA" sz="2500" dirty="0" smtClean="0"/>
              <a:t>بريسفيتيروس نيم نين اسنيو ان ذياكون نينيوتي انم موناخوس كى نين يوتي انلايكوس نيم ااهري ايجين تي انا بافسيس تيرس انتى ني خريستيانوس </a:t>
            </a:r>
            <a:endParaRPr lang="ar-EG" sz="2500" dirty="0" smtClean="0"/>
          </a:p>
        </p:txBody>
      </p:sp>
      <p:sp>
        <p:nvSpPr>
          <p:cNvPr id="13" name="TextBox 12"/>
          <p:cNvSpPr txBox="1"/>
          <p:nvPr/>
        </p:nvSpPr>
        <p:spPr>
          <a:xfrm>
            <a:off x="228600" y="152400"/>
            <a:ext cx="2895600" cy="618630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Pray for our fathers and brethren who have fallen asleep and reposed in the faith of Christ since the beginning; our holy fathers, the archbishops, our fathers the bishops, our fathers the hegumens, our fathers the priests, our brethren the deacons, our fathers the monks, and our fathers the laymen, and for the full repose of Christians. </a:t>
            </a:r>
            <a:endParaRPr lang="en-US" sz="22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trips(downLeft)">
                                      <p:cBhvr>
                                        <p:cTn id="10" dur="500"/>
                                        <p:tgtEl>
                                          <p:spTgt spid="12"/>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strips(downLeft)">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1" name="TextBox 10"/>
          <p:cNvSpPr txBox="1"/>
          <p:nvPr/>
        </p:nvSpPr>
        <p:spPr>
          <a:xfrm>
            <a:off x="6172200" y="152401"/>
            <a:ext cx="2743200" cy="209288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لكي المسيح إلهنا ينيح نفوسهم أجمعين في فردوس النعيم، ونحن أيضا يصنع معنا رحمة، ويغفر لنا خطايانا . </a:t>
            </a:r>
            <a:endParaRPr lang="en-US" sz="2600" dirty="0"/>
          </a:p>
        </p:txBody>
      </p:sp>
      <p:sp>
        <p:nvSpPr>
          <p:cNvPr id="12" name="TextBox 11"/>
          <p:cNvSpPr txBox="1"/>
          <p:nvPr/>
        </p:nvSpPr>
        <p:spPr>
          <a:xfrm>
            <a:off x="3219450" y="152400"/>
            <a:ext cx="2857500" cy="278537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بخريستوس بين نوتي تي امتون انو ابسيشي تيرو خين بي باراديسوس انتى ابؤونوف : انون ذى هون انتيف اير بيناي نيمان : انتيف كانين نوفي نان ايفول  . </a:t>
            </a:r>
            <a:endParaRPr lang="en-US" sz="2500" dirty="0" smtClean="0"/>
          </a:p>
        </p:txBody>
      </p:sp>
      <p:sp>
        <p:nvSpPr>
          <p:cNvPr id="13" name="TextBox 12"/>
          <p:cNvSpPr txBox="1"/>
          <p:nvPr/>
        </p:nvSpPr>
        <p:spPr>
          <a:xfrm>
            <a:off x="228600" y="152400"/>
            <a:ext cx="2895600" cy="267765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That Christ our God may repose all their souls in the paradise of joy, and we too, accord mercy unto us, and forgive us our sins.</a:t>
            </a:r>
            <a:endParaRPr lang="en-US" sz="2400" dirty="0"/>
          </a:p>
        </p:txBody>
      </p:sp>
      <p:sp>
        <p:nvSpPr>
          <p:cNvPr id="7" name="TextBox 6"/>
          <p:cNvSpPr txBox="1"/>
          <p:nvPr/>
        </p:nvSpPr>
        <p:spPr>
          <a:xfrm>
            <a:off x="6172200" y="45968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45968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9" name="TextBox 8"/>
          <p:cNvSpPr txBox="1"/>
          <p:nvPr/>
        </p:nvSpPr>
        <p:spPr>
          <a:xfrm>
            <a:off x="228600" y="45968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trips(downLeft)">
                                      <p:cBhvr>
                                        <p:cTn id="10" dur="500"/>
                                        <p:tgtEl>
                                          <p:spTgt spid="12"/>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strips(downLeft)">
                                      <p:cBhvr>
                                        <p:cTn id="13" dur="5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7"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أطلبوا لكي يرحمنا الله، ويتراءف علينا، ويسمعنا، ويعيننا، ويقبل سؤالات وطلبات قديسيه منهم بالصلاح عنا في كل حين.</a:t>
            </a:r>
            <a:r>
              <a:rPr lang="en-US" sz="3000" dirty="0" smtClean="0"/>
              <a:t> </a:t>
            </a:r>
            <a:r>
              <a:rPr lang="ar-EG" sz="3000" dirty="0" smtClean="0"/>
              <a:t>ويجعلنا مستحقين أن ننال من شركة أسراره المقدسة المباركة، لمغفرة خطايانا. </a:t>
            </a:r>
            <a:endParaRPr lang="en-US" sz="3000" dirty="0" smtClean="0"/>
          </a:p>
        </p:txBody>
      </p:sp>
      <p:sp>
        <p:nvSpPr>
          <p:cNvPr id="8" name="TextBox 7"/>
          <p:cNvSpPr txBox="1"/>
          <p:nvPr/>
        </p:nvSpPr>
        <p:spPr>
          <a:xfrm>
            <a:off x="3219450" y="228600"/>
            <a:ext cx="2857500" cy="649408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طف هينا إنتى إفنوتي ناى نان إنتيف شينهيت خارون إنتيف سوتيم إيرون إنتيف إيرفويثين إيرون إنتيف تشى إن نى تيهو نيم نى طفه إنتى نى إثؤواب إنتاف إنطوطو إى إهرى إيجون إبي آغاثون إنسيو نيفين إنتيف كانين نوفي نان إيفول.</a:t>
            </a:r>
            <a:r>
              <a:rPr lang="en-US" sz="2600" dirty="0" smtClean="0"/>
              <a:t> </a:t>
            </a:r>
            <a:r>
              <a:rPr lang="ar-EG" sz="2600" dirty="0" smtClean="0"/>
              <a:t>إنتيف آى تين إن إم إبشا إثرين تشى إيفول خين تى كونونيا إنتى نيف مستريون إثؤواب إت إزماروؤت إى بى كو إيفول إنتى نين نوفى.</a:t>
            </a:r>
            <a:endParaRPr lang="en-US" sz="2600" dirty="0"/>
          </a:p>
        </p:txBody>
      </p:sp>
      <p:sp>
        <p:nvSpPr>
          <p:cNvPr id="9" name="TextBox 8"/>
          <p:cNvSpPr txBox="1"/>
          <p:nvPr/>
        </p:nvSpPr>
        <p:spPr>
          <a:xfrm>
            <a:off x="228600" y="228600"/>
            <a:ext cx="2895600" cy="587853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Pray that God may have mercy and compassion on us, hear us, help us and accept the supplications and prayers of His saints for that which is good on our behalf at all times. And make us worthy to partake of the communion of His holy and blessed mysteries, for the remission of our sins.</a:t>
            </a:r>
            <a:endParaRPr lang="en-US" sz="23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تفضل يا ربُ نيح نفوسَهم جميعاً في حضن آبائنا القديسين، إبراهيمَ و اسحقَ و يعقوبَ. عُلهُم في موضعِ خضرة علي ماءِ الراحةِ في فردوسِ النعيمِ. الموضع الذي هرب منه الحزنُ والكآبةُ والتنهدُ في نوِر قديسيك.</a:t>
            </a:r>
            <a:endParaRPr lang="en-US" sz="2800" dirty="0"/>
          </a:p>
        </p:txBody>
      </p:sp>
      <p:sp>
        <p:nvSpPr>
          <p:cNvPr id="27" name="TextBox 26"/>
          <p:cNvSpPr txBox="1"/>
          <p:nvPr/>
        </p:nvSpPr>
        <p:spPr>
          <a:xfrm>
            <a:off x="3219450" y="152400"/>
            <a:ext cx="28575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أريكاتاكسين إبشويس ما امطون إن نو إبسيشى تيرو. خين كنف إن نينيوتى إثؤواب أفراآم نيم إيسآك نيم ياكوب. شانو شو خين أوما إن إخلو </a:t>
            </a:r>
            <a:br>
              <a:rPr lang="ar-SA" sz="2600" dirty="0" smtClean="0"/>
            </a:br>
            <a:r>
              <a:rPr lang="ar-SA" sz="2600" dirty="0" smtClean="0"/>
              <a:t>إي هيجين إفموؤو إنتى إب إمطون خين بى باراذيسوس إنتى إبؤونوف بى ما إتاف فوت إيفول إنخيتف إنجى </a:t>
            </a:r>
            <a:br>
              <a:rPr lang="ar-SA" sz="2600" dirty="0" smtClean="0"/>
            </a:br>
            <a:r>
              <a:rPr lang="ar-SA" sz="2600" dirty="0" smtClean="0"/>
              <a:t>بى إمكاه إنهيت نيم تى ليبى نيم بى فياهوم خين إفئو أوينى إنتى نبى إثؤواب إنتاك. </a:t>
            </a:r>
          </a:p>
        </p:txBody>
      </p:sp>
      <p:sp>
        <p:nvSpPr>
          <p:cNvPr id="28" name="TextBox 27"/>
          <p:cNvSpPr txBox="1"/>
          <p:nvPr/>
        </p:nvSpPr>
        <p:spPr>
          <a:xfrm>
            <a:off x="228600" y="1524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Graciously, O Lord, repose all their souls in the bosom of our holy fathers Abraham, Isaac and Jacob, sustain them in a green pasture, by the water of rest in the paradise of joy. The place out of which grief, sorrow and groaning have fled away, in the light of Your saints.</a:t>
            </a:r>
            <a:endParaRPr lang="en-US" sz="25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أولئك يا رب، الذين أخذت نفوسهم، نيحهم في فردوس النعيم، في كورة الأحياء إلي الأبد، في أورشليم السمائية، في ذلك الموضع.</a:t>
            </a:r>
            <a:r>
              <a:rPr lang="en-US" sz="2800" dirty="0" smtClean="0"/>
              <a:t> </a:t>
            </a:r>
            <a:r>
              <a:rPr lang="ar-EG" sz="2800" dirty="0" smtClean="0"/>
              <a:t>ونحن أيضاً الغرباء في هذا المكان، احفظنا في ايمانك، وأنعم لنا بسلامك إلى التمام.</a:t>
            </a:r>
            <a:endParaRPr lang="en-US" sz="2800" dirty="0"/>
          </a:p>
        </p:txBody>
      </p:sp>
      <p:sp>
        <p:nvSpPr>
          <p:cNvPr id="27" name="TextBox 26"/>
          <p:cNvSpPr txBox="1"/>
          <p:nvPr/>
        </p:nvSpPr>
        <p:spPr>
          <a:xfrm>
            <a:off x="3219450" y="152400"/>
            <a:ext cx="28575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نيمين إبشويس إي آكتشي إن نو إبسيشي ما إمطون نوؤو خين بي باراذيسوس إنتي إبؤونوف خين إتخورا إنتي نيئيت أونخ شا إبنيه خين يروساليم إنتي إتفي خين بي ما إيتي إمماق أنون ذي هون خانيئتؤوي إنريم إنجويلي إم باي ما آريه إيرون خين بيك ناهتي آريئهموت نان إنتيك هيريني شا أيقول.</a:t>
            </a:r>
          </a:p>
        </p:txBody>
      </p:sp>
      <p:sp>
        <p:nvSpPr>
          <p:cNvPr id="28" name="TextBox 27"/>
          <p:cNvSpPr txBox="1"/>
          <p:nvPr/>
        </p:nvSpPr>
        <p:spPr>
          <a:xfrm>
            <a:off x="228600" y="1524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Those, O Lord, whose souls You have taken, repose them in the paradise of joy, in the region of the living forever, in the heavenly Jerusalem in that place. And we too, who are sojourners in this place, keep us in Your faith, and grant us Your peace unto the end.</a:t>
            </a:r>
            <a:endParaRPr lang="en-US" sz="25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990601"/>
            <a:ext cx="2743200" cy="193899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كما كان وهكذا يكون، من جيل إلي جيل، وإلي دهر الدهور. آمين.</a:t>
            </a:r>
            <a:endParaRPr lang="en-US" sz="3000" dirty="0"/>
          </a:p>
        </p:txBody>
      </p:sp>
      <p:sp>
        <p:nvSpPr>
          <p:cNvPr id="8" name="TextBox 7"/>
          <p:cNvSpPr txBox="1"/>
          <p:nvPr/>
        </p:nvSpPr>
        <p:spPr>
          <a:xfrm>
            <a:off x="3219450" y="990600"/>
            <a:ext cx="2857500" cy="286232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اوس بيرين كي إستي إستين آبو جينيآس يسجي ني آن كي بانطاس طوس إيئوناس طون إيئونون آمين.</a:t>
            </a:r>
            <a:endParaRPr lang="en-US" sz="3000" dirty="0"/>
          </a:p>
        </p:txBody>
      </p:sp>
      <p:sp>
        <p:nvSpPr>
          <p:cNvPr id="9" name="TextBox 8"/>
          <p:cNvSpPr txBox="1"/>
          <p:nvPr/>
        </p:nvSpPr>
        <p:spPr>
          <a:xfrm>
            <a:off x="228600" y="990600"/>
            <a:ext cx="2895600" cy="332398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As it was and shall be, from generation to generation, and unto all the ages of the ages. Amen.</a:t>
            </a:r>
            <a:endParaRPr lang="en-US" sz="30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واهدنا إلي ملكوتك. لكي وبهذا، كما أيضا في كل شئ، يتمجد ويتبارك، ويرتفع اسمك العظيم القدوس، في كل شئ، كريم ومبارك، مع يسوع المسيح ابنك الحبيب والروح القدس.</a:t>
            </a:r>
            <a:endParaRPr lang="en-US" sz="3000" dirty="0"/>
          </a:p>
        </p:txBody>
      </p:sp>
      <p:sp>
        <p:nvSpPr>
          <p:cNvPr id="27" name="TextBox 26"/>
          <p:cNvSpPr txBox="1"/>
          <p:nvPr/>
        </p:nvSpPr>
        <p:spPr>
          <a:xfrm>
            <a:off x="3219450" y="152400"/>
            <a:ext cx="28575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700" dirty="0" smtClean="0"/>
              <a:t>تشي مويت خاجون إيخون إيتيك ميت أوروهينا نيم خين فاي كاطا إفريتي أون خين هوب نيقين إنتيف تشي أوأو أووه إنتيف تشي إزمو أووه إنتيف تشيسي إنجي بيك نشتي إنران إثؤواب خين هوب نيقين إتطايوت أووه إيت إزماروؤت نيم إيسوس بي إخرستوس بيك مينريت إنشيري نيم بي إبنيقما إثؤواب.</a:t>
            </a:r>
          </a:p>
        </p:txBody>
      </p:sp>
      <p:sp>
        <p:nvSpPr>
          <p:cNvPr id="28" name="TextBox 27"/>
          <p:cNvSpPr txBox="1"/>
          <p:nvPr/>
        </p:nvSpPr>
        <p:spPr>
          <a:xfrm>
            <a:off x="228600" y="152400"/>
            <a:ext cx="2895600" cy="547842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Lead us throughout the way into Your kingdom, that as in this, so also in all things, Your Great and holy name be glorified, blessed and exalted in everything, honored and blessed with Jesus Christ, Your beloved Son, and the Holy Spirit.</a:t>
            </a:r>
            <a:endParaRPr lang="en-US" sz="25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152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15" name="TextBox 14"/>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16" name="TextBox 15"/>
          <p:cNvSpPr txBox="1"/>
          <p:nvPr/>
        </p:nvSpPr>
        <p:spPr>
          <a:xfrm>
            <a:off x="228600" y="152400"/>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1" name="TextBox 20"/>
          <p:cNvSpPr txBox="1"/>
          <p:nvPr/>
        </p:nvSpPr>
        <p:spPr>
          <a:xfrm>
            <a:off x="6172200" y="1534419"/>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22" name="TextBox 21"/>
          <p:cNvSpPr txBox="1"/>
          <p:nvPr/>
        </p:nvSpPr>
        <p:spPr>
          <a:xfrm>
            <a:off x="3219450" y="1534418"/>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23" name="TextBox 22"/>
          <p:cNvSpPr txBox="1"/>
          <p:nvPr/>
        </p:nvSpPr>
        <p:spPr>
          <a:xfrm>
            <a:off x="228600" y="1534418"/>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
        <p:nvSpPr>
          <p:cNvPr id="20" name="TextBox 19"/>
          <p:cNvSpPr txBox="1"/>
          <p:nvPr/>
        </p:nvSpPr>
        <p:spPr>
          <a:xfrm>
            <a:off x="6172200" y="2743201"/>
            <a:ext cx="27432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وأيضا فلنشكر الله ضابط الكل، أبا ربنا وإلهنا ومخلصنا يسوع المسيح.</a:t>
            </a:r>
            <a:endParaRPr lang="en-US" dirty="0"/>
          </a:p>
        </p:txBody>
      </p:sp>
      <p:sp>
        <p:nvSpPr>
          <p:cNvPr id="24" name="TextBox 23"/>
          <p:cNvSpPr txBox="1"/>
          <p:nvPr/>
        </p:nvSpPr>
        <p:spPr>
          <a:xfrm>
            <a:off x="3219450" y="2743200"/>
            <a:ext cx="28575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بالين أون مارين شيبئهموت إنططق </a:t>
            </a:r>
            <a:br>
              <a:rPr lang="ar-SA" sz="2800" dirty="0" smtClean="0"/>
            </a:br>
            <a:r>
              <a:rPr lang="ar-SA" sz="2800" dirty="0" smtClean="0"/>
              <a:t>إم إفنوتي بي</a:t>
            </a:r>
            <a:r>
              <a:rPr lang="ar-EG" sz="2800" dirty="0" smtClean="0"/>
              <a:t> </a:t>
            </a:r>
            <a:r>
              <a:rPr lang="ar-SA" sz="2800" dirty="0" smtClean="0"/>
              <a:t>بانطوكراطور إفيوت </a:t>
            </a:r>
            <a:br>
              <a:rPr lang="ar-SA" sz="2800" dirty="0" smtClean="0"/>
            </a:br>
            <a:r>
              <a:rPr lang="ar-SA" sz="2800" dirty="0" smtClean="0"/>
              <a:t>إم بين شويس أووه بيننوتي أووه بين سوتير إيسوس </a:t>
            </a:r>
            <a:br>
              <a:rPr lang="ar-SA" sz="2800" dirty="0" smtClean="0"/>
            </a:br>
            <a:r>
              <a:rPr lang="ar-SA" sz="2800" dirty="0" smtClean="0"/>
              <a:t>بي إخرستوس</a:t>
            </a:r>
            <a:endParaRPr lang="ar-SA" sz="2800" dirty="0"/>
          </a:p>
        </p:txBody>
      </p:sp>
      <p:sp>
        <p:nvSpPr>
          <p:cNvPr id="25" name="TextBox 24"/>
          <p:cNvSpPr txBox="1"/>
          <p:nvPr/>
        </p:nvSpPr>
        <p:spPr>
          <a:xfrm>
            <a:off x="228600" y="2743200"/>
            <a:ext cx="2895600" cy="31085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Again, let us give thanks to God the Pantocrator, the Father of our Lord, God, and Savior Jesus Christ.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strips(downLeft)">
                                      <p:cBhvr>
                                        <p:cTn id="18" dur="500"/>
                                        <p:tgtEl>
                                          <p:spTgt spid="21"/>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trips(downLeft)">
                                      <p:cBhvr>
                                        <p:cTn id="21" dur="500"/>
                                        <p:tgtEl>
                                          <p:spTgt spid="22"/>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strips(downLeft)">
                                      <p:cBhvr>
                                        <p:cTn id="24" dur="500"/>
                                        <p:tgtEl>
                                          <p:spTgt spid="23"/>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strips(downLeft)">
                                      <p:cBhvr>
                                        <p:cTn id="29" dur="500"/>
                                        <p:tgtEl>
                                          <p:spTgt spid="20"/>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strips(downLeft)">
                                      <p:cBhvr>
                                        <p:cTn id="32" dur="500"/>
                                        <p:tgtEl>
                                          <p:spTgt spid="24"/>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strips(downLeft)">
                                      <p:cBhvr>
                                        <p:cTn id="3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1" grpId="0" animBg="1"/>
      <p:bldP spid="22" grpId="0" animBg="1"/>
      <p:bldP spid="23" grpId="0" animBg="1"/>
      <p:bldP spid="20" grpId="0" animBg="1"/>
      <p:bldP spid="24" grpId="0" animBg="1"/>
      <p:bldP spid="25" grpId="0" animBg="1"/>
    </p:bld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لأنه جعلنا أهلا الآن ان نقف في هذا الموضع المقدس، ونرفع أيدينا إلي فوق، ونخدم اسمه القدوس. هو أيضا فلنسأله أن يجعلنا مستحقين لشركة واصعاد أسراره الالهية غير المائتة.</a:t>
            </a:r>
            <a:endParaRPr lang="en-US" sz="2800" dirty="0"/>
          </a:p>
        </p:txBody>
      </p:sp>
      <p:sp>
        <p:nvSpPr>
          <p:cNvPr id="27" name="TextBox 26"/>
          <p:cNvSpPr txBox="1"/>
          <p:nvPr/>
        </p:nvSpPr>
        <p:spPr>
          <a:xfrm>
            <a:off x="3219450" y="228600"/>
            <a:ext cx="2857500" cy="509370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جي آفثرين إيرإبئمبشا </a:t>
            </a:r>
            <a:br>
              <a:rPr lang="ar-SA" sz="2500" dirty="0" smtClean="0"/>
            </a:br>
            <a:r>
              <a:rPr lang="ar-SA" sz="2500" dirty="0" smtClean="0"/>
              <a:t>أو تينو إي أوهي إيراتين خين باي ما إثؤواب فاي أووه إيفاي إن نين جيج إي إبشوي أووه إي شمشي إمبيف ران إثؤواب إنثوف أون مارين تيهو إيروف هوبوس إنتيف آيتين إنئيمئبشا إنتي ميت إشقير نيم تي ميت آليميبسيس إنتي نيف ميستيريون إن نوتي أووه إن آثمو.</a:t>
            </a:r>
          </a:p>
        </p:txBody>
      </p:sp>
      <p:sp>
        <p:nvSpPr>
          <p:cNvPr id="28" name="TextBox 27"/>
          <p:cNvSpPr txBox="1"/>
          <p:nvPr/>
        </p:nvSpPr>
        <p:spPr>
          <a:xfrm>
            <a:off x="228600" y="228600"/>
            <a:ext cx="28956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For He also has made us worthy now to stand in this Holy Place, to lift up our hands and to serve His holy name. Let us also ask Him to make us worthy of the communion and partaking of His divine and immortal mysteries.</a:t>
            </a:r>
            <a:endParaRPr lang="en-US" sz="2400" dirty="0"/>
          </a:p>
        </p:txBody>
      </p:sp>
      <p:sp>
        <p:nvSpPr>
          <p:cNvPr id="7" name="TextBox 6"/>
          <p:cNvSpPr txBox="1"/>
          <p:nvPr/>
        </p:nvSpPr>
        <p:spPr>
          <a:xfrm>
            <a:off x="6172200" y="5663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8" name="TextBox 7"/>
          <p:cNvSpPr txBox="1"/>
          <p:nvPr/>
        </p:nvSpPr>
        <p:spPr>
          <a:xfrm>
            <a:off x="3219450" y="5663624"/>
            <a:ext cx="28575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آمين</a:t>
            </a:r>
            <a:endParaRPr lang="en-US" sz="2800" dirty="0"/>
          </a:p>
        </p:txBody>
      </p:sp>
      <p:sp>
        <p:nvSpPr>
          <p:cNvPr id="9" name="TextBox 8"/>
          <p:cNvSpPr txBox="1"/>
          <p:nvPr/>
        </p:nvSpPr>
        <p:spPr>
          <a:xfrm>
            <a:off x="228600" y="56636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Amen</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7" grpId="0" animBg="1"/>
      <p:bldP spid="8" grpId="0" animBg="1"/>
      <p:bldP spid="9" grpId="0" animBg="1"/>
    </p:bld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33534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الجسد المقدس.</a:t>
            </a:r>
            <a:endParaRPr lang="en-US" dirty="0"/>
          </a:p>
        </p:txBody>
      </p:sp>
      <p:sp>
        <p:nvSpPr>
          <p:cNvPr id="15" name="TextBox 14"/>
          <p:cNvSpPr txBox="1"/>
          <p:nvPr/>
        </p:nvSpPr>
        <p:spPr>
          <a:xfrm>
            <a:off x="3219450" y="33534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بي سوما إثؤواب</a:t>
            </a:r>
            <a:endParaRPr lang="ar-SA" dirty="0"/>
          </a:p>
        </p:txBody>
      </p:sp>
      <p:sp>
        <p:nvSpPr>
          <p:cNvPr id="16" name="TextBox 15"/>
          <p:cNvSpPr txBox="1"/>
          <p:nvPr/>
        </p:nvSpPr>
        <p:spPr>
          <a:xfrm>
            <a:off x="228600" y="335340"/>
            <a:ext cx="28956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The holy body.</a:t>
            </a:r>
            <a:endParaRPr lang="en-US" dirty="0"/>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1" name="TextBox 20"/>
          <p:cNvSpPr txBox="1"/>
          <p:nvPr/>
        </p:nvSpPr>
        <p:spPr>
          <a:xfrm>
            <a:off x="6172200" y="1173541"/>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نسجد لجسدك المقدس.</a:t>
            </a:r>
            <a:endParaRPr lang="en-US" dirty="0"/>
          </a:p>
        </p:txBody>
      </p:sp>
      <p:sp>
        <p:nvSpPr>
          <p:cNvPr id="22" name="TextBox 21"/>
          <p:cNvSpPr txBox="1"/>
          <p:nvPr/>
        </p:nvSpPr>
        <p:spPr>
          <a:xfrm>
            <a:off x="3219450" y="1173540"/>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تين أوأوشت إمبيك سوما إثؤواب</a:t>
            </a:r>
            <a:endParaRPr lang="en-US" dirty="0"/>
          </a:p>
        </p:txBody>
      </p:sp>
      <p:sp>
        <p:nvSpPr>
          <p:cNvPr id="23" name="TextBox 22"/>
          <p:cNvSpPr txBox="1"/>
          <p:nvPr/>
        </p:nvSpPr>
        <p:spPr>
          <a:xfrm>
            <a:off x="228600" y="1173540"/>
            <a:ext cx="28956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We worship Your holy body.</a:t>
            </a:r>
            <a:endParaRPr lang="en-US" dirty="0"/>
          </a:p>
        </p:txBody>
      </p:sp>
      <p:sp>
        <p:nvSpPr>
          <p:cNvPr id="20" name="TextBox 19"/>
          <p:cNvSpPr txBox="1"/>
          <p:nvPr/>
        </p:nvSpPr>
        <p:spPr>
          <a:xfrm>
            <a:off x="6172200" y="3759876"/>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والدم الكريم.</a:t>
            </a:r>
            <a:endParaRPr lang="en-US" dirty="0"/>
          </a:p>
        </p:txBody>
      </p:sp>
      <p:sp>
        <p:nvSpPr>
          <p:cNvPr id="24" name="TextBox 23"/>
          <p:cNvSpPr txBox="1"/>
          <p:nvPr/>
        </p:nvSpPr>
        <p:spPr>
          <a:xfrm>
            <a:off x="3219450" y="3759875"/>
            <a:ext cx="28575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نيم بي إسنوف إتطايوت</a:t>
            </a:r>
            <a:endParaRPr lang="ar-SA" dirty="0"/>
          </a:p>
        </p:txBody>
      </p:sp>
      <p:sp>
        <p:nvSpPr>
          <p:cNvPr id="25" name="TextBox 24"/>
          <p:cNvSpPr txBox="1"/>
          <p:nvPr/>
        </p:nvSpPr>
        <p:spPr>
          <a:xfrm>
            <a:off x="228600" y="3759875"/>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And the precious blood.</a:t>
            </a:r>
            <a:endParaRPr lang="en-US" dirty="0"/>
          </a:p>
        </p:txBody>
      </p:sp>
      <p:sp>
        <p:nvSpPr>
          <p:cNvPr id="13" name="TextBox 12"/>
          <p:cNvSpPr txBox="1"/>
          <p:nvPr/>
        </p:nvSpPr>
        <p:spPr>
          <a:xfrm>
            <a:off x="6172200" y="50949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ولدمك الكريم.</a:t>
            </a:r>
            <a:endParaRPr lang="en-US" dirty="0"/>
          </a:p>
        </p:txBody>
      </p:sp>
      <p:sp>
        <p:nvSpPr>
          <p:cNvPr id="19" name="TextBox 18"/>
          <p:cNvSpPr txBox="1"/>
          <p:nvPr/>
        </p:nvSpPr>
        <p:spPr>
          <a:xfrm>
            <a:off x="3219450" y="5094982"/>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نيم بيك إسنوف إتطايوت</a:t>
            </a:r>
            <a:endParaRPr lang="en-US" dirty="0"/>
          </a:p>
        </p:txBody>
      </p:sp>
      <p:sp>
        <p:nvSpPr>
          <p:cNvPr id="26" name="TextBox 25"/>
          <p:cNvSpPr txBox="1"/>
          <p:nvPr/>
        </p:nvSpPr>
        <p:spPr>
          <a:xfrm>
            <a:off x="228600" y="50949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and Your precious blood.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strips(downLeft)">
                                      <p:cBhvr>
                                        <p:cTn id="18" dur="500"/>
                                        <p:tgtEl>
                                          <p:spTgt spid="21"/>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trips(downLeft)">
                                      <p:cBhvr>
                                        <p:cTn id="21" dur="500"/>
                                        <p:tgtEl>
                                          <p:spTgt spid="22"/>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strips(downLeft)">
                                      <p:cBhvr>
                                        <p:cTn id="24" dur="500"/>
                                        <p:tgtEl>
                                          <p:spTgt spid="23"/>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strips(downLeft)">
                                      <p:cBhvr>
                                        <p:cTn id="29" dur="500"/>
                                        <p:tgtEl>
                                          <p:spTgt spid="20"/>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strips(downLeft)">
                                      <p:cBhvr>
                                        <p:cTn id="32" dur="500"/>
                                        <p:tgtEl>
                                          <p:spTgt spid="24"/>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strips(downLeft)">
                                      <p:cBhvr>
                                        <p:cTn id="35" dur="500"/>
                                        <p:tgtEl>
                                          <p:spTgt spid="25"/>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strips(downLeft)">
                                      <p:cBhvr>
                                        <p:cTn id="40" dur="500"/>
                                        <p:tgtEl>
                                          <p:spTgt spid="13"/>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strips(downLeft)">
                                      <p:cBhvr>
                                        <p:cTn id="43" dur="500"/>
                                        <p:tgtEl>
                                          <p:spTgt spid="19"/>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strips(downLeft)">
                                      <p:cBhvr>
                                        <p:cTn id="46"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1" grpId="0" animBg="1"/>
      <p:bldP spid="22" grpId="0" animBg="1"/>
      <p:bldP spid="23" grpId="0" animBg="1"/>
      <p:bldP spid="20" grpId="0" animBg="1"/>
      <p:bldP spid="24" grpId="0" animBg="1"/>
      <p:bldP spid="25" grpId="0" animBg="1"/>
      <p:bldP spid="13" grpId="0" animBg="1"/>
      <p:bldP spid="19" grpId="0" animBg="1"/>
      <p:bldP spid="26" grpId="0" animBg="1"/>
    </p:bld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335341"/>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اللذان لمسيحه الضابط الكل الرب إلهنا</a:t>
            </a:r>
            <a:endParaRPr lang="en-US" dirty="0"/>
          </a:p>
        </p:txBody>
      </p:sp>
      <p:sp>
        <p:nvSpPr>
          <p:cNvPr id="15" name="TextBox 14"/>
          <p:cNvSpPr txBox="1"/>
          <p:nvPr/>
        </p:nvSpPr>
        <p:spPr>
          <a:xfrm>
            <a:off x="3219450" y="335340"/>
            <a:ext cx="2857500" cy="19389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إنتي بيف إخرستوس إنجي بي</a:t>
            </a:r>
            <a:r>
              <a:rPr lang="en-US" sz="3000" dirty="0" smtClean="0"/>
              <a:t> </a:t>
            </a:r>
            <a:r>
              <a:rPr lang="ar-SA" sz="3000" dirty="0" smtClean="0"/>
              <a:t>بانطوكراطور إبشويس بيننوتي</a:t>
            </a:r>
            <a:endParaRPr lang="ar-SA" sz="3000" dirty="0"/>
          </a:p>
        </p:txBody>
      </p:sp>
      <p:sp>
        <p:nvSpPr>
          <p:cNvPr id="16" name="TextBox 15"/>
          <p:cNvSpPr txBox="1"/>
          <p:nvPr/>
        </p:nvSpPr>
        <p:spPr>
          <a:xfrm>
            <a:off x="228600" y="335340"/>
            <a:ext cx="2895600" cy="19389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of His Christ, the Pantocrator, the Lord our God.</a:t>
            </a:r>
            <a:endParaRPr lang="en-US" sz="3000" dirty="0"/>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2895601"/>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آمين آمين صلوا</a:t>
            </a:r>
            <a:endParaRPr lang="en-US" dirty="0"/>
          </a:p>
        </p:txBody>
      </p:sp>
      <p:sp>
        <p:nvSpPr>
          <p:cNvPr id="24" name="TextBox 23"/>
          <p:cNvSpPr txBox="1"/>
          <p:nvPr/>
        </p:nvSpPr>
        <p:spPr>
          <a:xfrm>
            <a:off x="3219450" y="2895600"/>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آمين آمين إبروس إفكساستي</a:t>
            </a:r>
            <a:endParaRPr lang="ar-SA" dirty="0"/>
          </a:p>
        </p:txBody>
      </p:sp>
      <p:sp>
        <p:nvSpPr>
          <p:cNvPr id="25" name="TextBox 24"/>
          <p:cNvSpPr txBox="1"/>
          <p:nvPr/>
        </p:nvSpPr>
        <p:spPr>
          <a:xfrm>
            <a:off x="228600" y="2895600"/>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 Amen. Pray.</a:t>
            </a:r>
            <a:endParaRPr lang="en-US" dirty="0"/>
          </a:p>
        </p:txBody>
      </p:sp>
      <p:sp>
        <p:nvSpPr>
          <p:cNvPr id="27" name="TextBox 26"/>
          <p:cNvSpPr txBox="1"/>
          <p:nvPr/>
        </p:nvSpPr>
        <p:spPr>
          <a:xfrm>
            <a:off x="6172200" y="4570750"/>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28" name="TextBox 27"/>
          <p:cNvSpPr txBox="1"/>
          <p:nvPr/>
        </p:nvSpPr>
        <p:spPr>
          <a:xfrm>
            <a:off x="3219450" y="4570749"/>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29" name="TextBox 28"/>
          <p:cNvSpPr txBox="1"/>
          <p:nvPr/>
        </p:nvSpPr>
        <p:spPr>
          <a:xfrm>
            <a:off x="228600" y="4570749"/>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strips(downLeft)">
                                      <p:cBhvr>
                                        <p:cTn id="18" dur="500"/>
                                        <p:tgtEl>
                                          <p:spTgt spid="2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strips(downLeft)">
                                      <p:cBhvr>
                                        <p:cTn id="21" dur="500"/>
                                        <p:tgtEl>
                                          <p:spTgt spid="2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strips(downLeft)">
                                      <p:cBhvr>
                                        <p:cTn id="24" dur="5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strips(downLeft)">
                                      <p:cBhvr>
                                        <p:cTn id="29" dur="500"/>
                                        <p:tgtEl>
                                          <p:spTgt spid="27"/>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strips(downLeft)">
                                      <p:cBhvr>
                                        <p:cTn id="32" dur="500"/>
                                        <p:tgtEl>
                                          <p:spTgt spid="2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strips(downLeft)">
                                      <p:cBhvr>
                                        <p:cTn id="3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0" grpId="0" animBg="1"/>
      <p:bldP spid="24" grpId="0" animBg="1"/>
      <p:bldP spid="25" grpId="0" animBg="1"/>
      <p:bldP spid="27" grpId="0" animBg="1"/>
      <p:bldP spid="28" grpId="0" animBg="1"/>
      <p:bldP spid="29" grpId="0" animBg="1"/>
    </p:bld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9" name="TextBox 28"/>
          <p:cNvSpPr txBox="1"/>
          <p:nvPr/>
        </p:nvSpPr>
        <p:spPr>
          <a:xfrm>
            <a:off x="6172200" y="19603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30" name="TextBox 29"/>
          <p:cNvSpPr txBox="1"/>
          <p:nvPr/>
        </p:nvSpPr>
        <p:spPr>
          <a:xfrm>
            <a:off x="3219450" y="19603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31" name="TextBox 30"/>
          <p:cNvSpPr txBox="1"/>
          <p:nvPr/>
        </p:nvSpPr>
        <p:spPr>
          <a:xfrm>
            <a:off x="228600" y="19603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32" name="TextBox 31"/>
          <p:cNvSpPr txBox="1"/>
          <p:nvPr/>
        </p:nvSpPr>
        <p:spPr>
          <a:xfrm>
            <a:off x="6172200" y="33423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33" name="TextBox 32"/>
          <p:cNvSpPr txBox="1"/>
          <p:nvPr/>
        </p:nvSpPr>
        <p:spPr>
          <a:xfrm>
            <a:off x="3219450" y="33423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34" name="TextBox 33"/>
          <p:cNvSpPr txBox="1"/>
          <p:nvPr/>
        </p:nvSpPr>
        <p:spPr>
          <a:xfrm>
            <a:off x="228600" y="33423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strips(downLeft)">
                                      <p:cBhvr>
                                        <p:cTn id="7" dur="500"/>
                                        <p:tgtEl>
                                          <p:spTgt spid="2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strips(downLeft)">
                                      <p:cBhvr>
                                        <p:cTn id="10" dur="500"/>
                                        <p:tgtEl>
                                          <p:spTgt spid="3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strips(downLeft)">
                                      <p:cBhvr>
                                        <p:cTn id="13" dur="500"/>
                                        <p:tgtEl>
                                          <p:spTgt spid="3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2" grpId="0" animBg="1"/>
      <p:bldP spid="33" grpId="0" animBg="1"/>
      <p:bldP spid="34" grpId="0" animBg="1"/>
    </p:bld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228600" y="152400"/>
            <a:ext cx="48768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Short Fraction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القسمة الوجيزة</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6" name="TextBox 15">
            <a:hlinkClick r:id="rId3" action="ppaction://hlinksldjump"/>
          </p:cNvPr>
          <p:cNvSpPr txBox="1"/>
          <p:nvPr/>
        </p:nvSpPr>
        <p:spPr>
          <a:xfrm>
            <a:off x="228600" y="651302"/>
            <a:ext cx="8763000" cy="41549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Nativity Fast &amp; Feast</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للآب تقال فى صوم و عيد الميلاد</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7" name="TextBox 16">
            <a:hlinkClick r:id="rId4" action="ppaction://hlinksldjump"/>
          </p:cNvPr>
          <p:cNvSpPr txBox="1"/>
          <p:nvPr/>
        </p:nvSpPr>
        <p:spPr>
          <a:xfrm>
            <a:off x="228600" y="11430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1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1</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8" name="TextBox 17">
            <a:hlinkClick r:id="rId5" action="ppaction://hlinksldjump"/>
          </p:cNvPr>
          <p:cNvSpPr txBox="1"/>
          <p:nvPr/>
        </p:nvSpPr>
        <p:spPr>
          <a:xfrm>
            <a:off x="228600" y="16764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2</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9" name="TextBox 18">
            <a:hlinkClick r:id="rId6" action="ppaction://hlinksldjump"/>
          </p:cNvPr>
          <p:cNvSpPr txBox="1"/>
          <p:nvPr/>
        </p:nvSpPr>
        <p:spPr>
          <a:xfrm>
            <a:off x="228600" y="2214265"/>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Holy Lent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الصوم الكبير</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 name="TextBox 19">
            <a:hlinkClick r:id="rId7" action="ppaction://hlinksldjump"/>
          </p:cNvPr>
          <p:cNvSpPr txBox="1"/>
          <p:nvPr/>
        </p:nvSpPr>
        <p:spPr>
          <a:xfrm>
            <a:off x="228600" y="27432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Palm Sunday…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احد الشعانين</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1" name="TextBox 20">
            <a:hlinkClick r:id="rId8" action="ppaction://hlinksldjump"/>
          </p:cNvPr>
          <p:cNvSpPr txBox="1"/>
          <p:nvPr/>
        </p:nvSpPr>
        <p:spPr>
          <a:xfrm>
            <a:off x="228600" y="3276600"/>
            <a:ext cx="73152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Covenant Thursday…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خميس العهد</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2" name="TextBox 21">
            <a:hlinkClick r:id="rId9" action="ppaction://hlinksldjump"/>
          </p:cNvPr>
          <p:cNvSpPr txBox="1"/>
          <p:nvPr/>
        </p:nvSpPr>
        <p:spPr>
          <a:xfrm>
            <a:off x="228600" y="3810000"/>
            <a:ext cx="73152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Apostle's Fast…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صوم الرسل</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3" name="TextBox 22">
            <a:hlinkClick r:id="rId10" action="ppaction://hlinksldjump"/>
          </p:cNvPr>
          <p:cNvSpPr txBox="1"/>
          <p:nvPr/>
        </p:nvSpPr>
        <p:spPr>
          <a:xfrm>
            <a:off x="228600" y="4290536"/>
            <a:ext cx="7315200" cy="7386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Feasts of Virgin Mary and The Angels…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السيدة العذراء و الملائكة</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4" name="TextBox 23">
            <a:hlinkClick r:id="rId11" action="ppaction://hlinksldjump"/>
          </p:cNvPr>
          <p:cNvSpPr txBox="1"/>
          <p:nvPr/>
        </p:nvSpPr>
        <p:spPr>
          <a:xfrm>
            <a:off x="228600" y="5105400"/>
            <a:ext cx="6705600" cy="41549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Feasts of our Lord…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الأعياد السيديه</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5" name="TextBox 24">
            <a:hlinkClick r:id="rId12" action="ppaction://hlinksldjump"/>
          </p:cNvPr>
          <p:cNvSpPr txBox="1"/>
          <p:nvPr/>
        </p:nvSpPr>
        <p:spPr>
          <a:xfrm>
            <a:off x="228600" y="5604302"/>
            <a:ext cx="6705600" cy="7386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Son For Any Time…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للأبن تقال في اي وقت</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strips(downLeft)">
                                      <p:cBhvr>
                                        <p:cTn id="10" dur="500"/>
                                        <p:tgtEl>
                                          <p:spTgt spid="16"/>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trips(downLeft)">
                                      <p:cBhvr>
                                        <p:cTn id="13" dur="500"/>
                                        <p:tgtEl>
                                          <p:spTgt spid="17"/>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strips(downLeft)">
                                      <p:cBhvr>
                                        <p:cTn id="16" dur="500"/>
                                        <p:tgtEl>
                                          <p:spTgt spid="18"/>
                                        </p:tgtEl>
                                      </p:cBhvr>
                                    </p:animEffect>
                                  </p:childTnLst>
                                </p:cTn>
                              </p:par>
                              <p:par>
                                <p:cTn id="17" presetID="18" presetClass="entr" presetSubtype="12"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strips(downLeft)">
                                      <p:cBhvr>
                                        <p:cTn id="19" dur="500"/>
                                        <p:tgtEl>
                                          <p:spTgt spid="19"/>
                                        </p:tgtEl>
                                      </p:cBhvr>
                                    </p:animEffect>
                                  </p:childTnLst>
                                </p:cTn>
                              </p:par>
                              <p:par>
                                <p:cTn id="20" presetID="18" presetClass="entr" presetSubtype="12" fill="hold" grpId="0"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strips(downLeft)">
                                      <p:cBhvr>
                                        <p:cTn id="22" dur="500"/>
                                        <p:tgtEl>
                                          <p:spTgt spid="20"/>
                                        </p:tgtEl>
                                      </p:cBhvr>
                                    </p:animEffect>
                                  </p:childTnLst>
                                </p:cTn>
                              </p:par>
                              <p:par>
                                <p:cTn id="23" presetID="18" presetClass="entr" presetSubtype="12"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strips(downLeft)">
                                      <p:cBhvr>
                                        <p:cTn id="25" dur="500"/>
                                        <p:tgtEl>
                                          <p:spTgt spid="21"/>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strips(downLeft)">
                                      <p:cBhvr>
                                        <p:cTn id="28" dur="500"/>
                                        <p:tgtEl>
                                          <p:spTgt spid="22"/>
                                        </p:tgtEl>
                                      </p:cBhvr>
                                    </p:animEffect>
                                  </p:childTnLst>
                                </p:cTn>
                              </p:par>
                              <p:par>
                                <p:cTn id="29" presetID="18" presetClass="entr" presetSubtype="12"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strips(downLeft)">
                                      <p:cBhvr>
                                        <p:cTn id="31" dur="500"/>
                                        <p:tgtEl>
                                          <p:spTgt spid="23"/>
                                        </p:tgtEl>
                                      </p:cBhvr>
                                    </p:animEffect>
                                  </p:childTnLst>
                                </p:cTn>
                              </p:par>
                              <p:par>
                                <p:cTn id="32" presetID="18" presetClass="entr" presetSubtype="12" fill="hold" grpId="0" nodeType="with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strips(downLeft)">
                                      <p:cBhvr>
                                        <p:cTn id="34" dur="500"/>
                                        <p:tgtEl>
                                          <p:spTgt spid="24"/>
                                        </p:tgtEl>
                                      </p:cBhvr>
                                    </p:animEffect>
                                  </p:childTnLst>
                                </p:cTn>
                              </p:par>
                              <p:par>
                                <p:cTn id="35" presetID="18" presetClass="entr" presetSubtype="12"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strips(downLeft)">
                                      <p:cBhvr>
                                        <p:cTn id="3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72200" y="228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يا رب ارحم.</a:t>
            </a:r>
            <a:endParaRPr lang="en-US" sz="3200" dirty="0" smtClean="0"/>
          </a:p>
        </p:txBody>
      </p:sp>
      <p:sp>
        <p:nvSpPr>
          <p:cNvPr id="7" name="TextBox 6"/>
          <p:cNvSpPr txBox="1"/>
          <p:nvPr/>
        </p:nvSpPr>
        <p:spPr>
          <a:xfrm>
            <a:off x="3219450" y="228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كيريى إليسون</a:t>
            </a:r>
            <a:endParaRPr lang="en-US" sz="3200" dirty="0"/>
          </a:p>
        </p:txBody>
      </p:sp>
      <p:sp>
        <p:nvSpPr>
          <p:cNvPr id="8" name="TextBox 7"/>
          <p:cNvSpPr txBox="1"/>
          <p:nvPr/>
        </p:nvSpPr>
        <p:spPr>
          <a:xfrm>
            <a:off x="228600" y="26235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Lord have mercy.</a:t>
            </a:r>
            <a:endPar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8" name="TextBox 17"/>
          <p:cNvSpPr txBox="1"/>
          <p:nvPr/>
        </p:nvSpPr>
        <p:spPr>
          <a:xfrm>
            <a:off x="6172200" y="1162100"/>
            <a:ext cx="2743200" cy="33239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من اجل هذا نسأل ونطلب. من صلاحك يا محب البشر امنحنا أن نكمل هذا اليوم المقدس وكل أيام حياتنا، بكل سلام مع مخافتك.</a:t>
            </a:r>
            <a:endParaRPr lang="ar-SA" sz="3000" dirty="0"/>
          </a:p>
        </p:txBody>
      </p:sp>
      <p:sp>
        <p:nvSpPr>
          <p:cNvPr id="19" name="TextBox 18"/>
          <p:cNvSpPr txBox="1"/>
          <p:nvPr/>
        </p:nvSpPr>
        <p:spPr>
          <a:xfrm>
            <a:off x="3219450" y="1162099"/>
            <a:ext cx="28575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إثفى فاى تين تيهو أووه تين طفه إن تيك ميت آغاثوس بى ما رومى ميس نان إثرين جوك إيفول إم باى كى إيهوؤو إثؤواب فاى نيم نى إيهوؤو تيرو إنتى بين أونخ خين هيريني نيفين نيم تيك هوتى.</a:t>
            </a:r>
            <a:endParaRPr lang="en-US" sz="3000" dirty="0"/>
          </a:p>
        </p:txBody>
      </p:sp>
      <p:sp>
        <p:nvSpPr>
          <p:cNvPr id="20" name="TextBox 19"/>
          <p:cNvSpPr txBox="1"/>
          <p:nvPr/>
        </p:nvSpPr>
        <p:spPr>
          <a:xfrm>
            <a:off x="228600" y="1162099"/>
            <a:ext cx="28956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Therefore, we ask and entreat Your goodness, O Lover of Mankind, grant us to complete this Holy day and all the days of our life, in all peace with Your fear.</a:t>
            </a:r>
            <a:endParaRPr lang="en-US"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4" name="TextBox 13">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5" name="TextBox 14">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trips(downLeft)">
                                      <p:cBhvr>
                                        <p:cTn id="10" dur="500"/>
                                        <p:tgtEl>
                                          <p:spTgt spid="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strips(downLeft)">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strips(downLeft)">
                                      <p:cBhvr>
                                        <p:cTn id="18" dur="500"/>
                                        <p:tgtEl>
                                          <p:spTgt spid="18"/>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trips(downLeft)">
                                      <p:cBhvr>
                                        <p:cTn id="21" dur="500"/>
                                        <p:tgtEl>
                                          <p:spTgt spid="1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strips(downLeft)">
                                      <p:cBhvr>
                                        <p:cTn id="2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8" grpId="0" animBg="1"/>
      <p:bldP spid="19" grpId="0" animBg="1"/>
      <p:bldP spid="20" grpId="0" animBg="1"/>
    </p:bld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أيها السيد الرب، إلهنا العظيم الابدى، والمتعجب منه بالمجد.</a:t>
            </a:r>
          </a:p>
          <a:p>
            <a:r>
              <a:rPr lang="ar-EG" sz="2800" dirty="0" smtClean="0"/>
              <a:t>حافظ عهده ورحمته للذين يحبونه بكل قلبهم. الذي أعطانا الخلاص من خطايانا، بابنه الوحيد الجنس يسوع المسيح ربنا حياة كل أحد. يا معين الملتجئين إليه، ورجاء الذين يصرخون نحوه.</a:t>
            </a:r>
            <a:endParaRPr lang="en-US" sz="2800" dirty="0"/>
          </a:p>
        </p:txBody>
      </p:sp>
      <p:sp>
        <p:nvSpPr>
          <p:cNvPr id="27" name="TextBox 26"/>
          <p:cNvSpPr txBox="1"/>
          <p:nvPr/>
        </p:nvSpPr>
        <p:spPr>
          <a:xfrm>
            <a:off x="3219450" y="152400"/>
            <a:ext cx="28575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إفنيب إبشويس بيننوتي بي نشتي بي شا إينيه أووه إينو إير إشفيري إمموف خين أوأوأو. في إيتآريه إيتيفذياثيكي نيم بيفناي </a:t>
            </a:r>
            <a:br>
              <a:rPr lang="ar-SA" sz="2500" dirty="0" smtClean="0"/>
            </a:br>
            <a:r>
              <a:rPr lang="ar-SA" sz="2500" dirty="0" smtClean="0"/>
              <a:t>إننيئتير آغا بان إمموف خين بوهيت تيرف. فيئيطافتي نان إن أوسوتي إنتي هاننوقي هيتين بيفمونوجينيس إنشيري إيسوس بي إخرستوس بنشويس إبؤنخ إنتي أو </a:t>
            </a:r>
            <a:br>
              <a:rPr lang="ar-SA" sz="2500" dirty="0" smtClean="0"/>
            </a:br>
            <a:r>
              <a:rPr lang="ar-SA" sz="2500" dirty="0" smtClean="0"/>
              <a:t>أون نيقين تي قوغيثيا إنتي نيئيتاف فوت هاروف تي هيلبيس إنتي نيئتؤوش إي إهري اوقيف.</a:t>
            </a:r>
            <a:endParaRPr lang="ar-SA" sz="2500" dirty="0"/>
          </a:p>
        </p:txBody>
      </p:sp>
      <p:sp>
        <p:nvSpPr>
          <p:cNvPr id="28" name="TextBox 27"/>
          <p:cNvSpPr txBox="1"/>
          <p:nvPr/>
        </p:nvSpPr>
        <p:spPr>
          <a:xfrm>
            <a:off x="228600" y="152400"/>
            <a:ext cx="28956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O Master, Lord our God, the great, the eternal, wondrous in glory. Keeping His covenant and His mercy to those who love Him with all their heart. Who has given to us redemption from sins through His only-begotten Son, Jesus Christ our Lord, the life of everyone. The help of those who flee to Him, the hope of those who cry out to Him.</a:t>
            </a:r>
            <a:endParaRPr lang="en-US" sz="22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الذي يقف أمامه </a:t>
            </a:r>
            <a:br>
              <a:rPr lang="ar-EG" sz="2800" dirty="0" smtClean="0"/>
            </a:br>
            <a:r>
              <a:rPr lang="ar-EG" sz="2800" dirty="0" smtClean="0"/>
              <a:t>ألوف ألوف وربوات </a:t>
            </a:r>
            <a:br>
              <a:rPr lang="ar-EG" sz="2800" dirty="0" smtClean="0"/>
            </a:br>
            <a:r>
              <a:rPr lang="ar-EG" sz="2800" dirty="0" smtClean="0"/>
              <a:t>وربوات الملائكة و</a:t>
            </a:r>
            <a:br>
              <a:rPr lang="ar-EG" sz="2800" dirty="0" smtClean="0"/>
            </a:br>
            <a:r>
              <a:rPr lang="ar-EG" sz="2800" dirty="0" smtClean="0"/>
              <a:t>رؤساء الملائكة المقدسون الشاروبيم والسيرافيم وكل الجمع غير المحصي الذي للقوات السمائية</a:t>
            </a:r>
            <a:r>
              <a:rPr lang="ar-SA" sz="2800" dirty="0" smtClean="0"/>
              <a:t> يا الله الذي قدس هذه</a:t>
            </a:r>
            <a:r>
              <a:rPr lang="en-US" sz="2800" dirty="0" smtClean="0"/>
              <a:t> </a:t>
            </a:r>
            <a:r>
              <a:rPr lang="ar-SA" sz="2800" dirty="0" smtClean="0"/>
              <a:t>القرابين الموضوعة </a:t>
            </a:r>
            <a:br>
              <a:rPr lang="ar-SA" sz="2800" dirty="0" smtClean="0"/>
            </a:br>
            <a:r>
              <a:rPr lang="ar-SA" sz="2800" dirty="0" smtClean="0"/>
              <a:t>بحلول روحك القدوس </a:t>
            </a:r>
            <a:br>
              <a:rPr lang="ar-SA" sz="2800" dirty="0" smtClean="0"/>
            </a:br>
            <a:r>
              <a:rPr lang="ar-SA" sz="2800" dirty="0" smtClean="0"/>
              <a:t>عليها وط</a:t>
            </a:r>
            <a:r>
              <a:rPr lang="ar-EG" sz="2800" dirty="0" smtClean="0"/>
              <a:t>ه</a:t>
            </a:r>
            <a:r>
              <a:rPr lang="ar-SA" sz="2800" dirty="0" smtClean="0"/>
              <a:t>رتها</a:t>
            </a:r>
            <a:endParaRPr lang="en-US" sz="2800" dirty="0"/>
          </a:p>
        </p:txBody>
      </p:sp>
      <p:sp>
        <p:nvSpPr>
          <p:cNvPr id="27" name="TextBox 26"/>
          <p:cNvSpPr txBox="1"/>
          <p:nvPr/>
        </p:nvSpPr>
        <p:spPr>
          <a:xfrm>
            <a:off x="3219450" y="152400"/>
            <a:ext cx="28575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فيئتو أو هي إيراتو ناهراف إنجي ني </a:t>
            </a:r>
            <a:br>
              <a:rPr lang="ar-SA" sz="2500" dirty="0" smtClean="0"/>
            </a:br>
            <a:r>
              <a:rPr lang="ar-SA" sz="2500" dirty="0" smtClean="0"/>
              <a:t>انا أنشو إنشو نيم ني أنا عن إثقا إن إثقا </a:t>
            </a:r>
            <a:br>
              <a:rPr lang="ar-SA" sz="2500" dirty="0" smtClean="0"/>
            </a:br>
            <a:r>
              <a:rPr lang="ar-SA" sz="2500" dirty="0" smtClean="0"/>
              <a:t>إنتي ني آنجيليوس نيم ني أرشي آنجيليوس إثؤواب. ني شيروقيم ني بي سيرافيم نيم بي ميشي تيرف إن أت أتشي </a:t>
            </a:r>
            <a:br>
              <a:rPr lang="ar-SA" sz="2500" dirty="0" smtClean="0"/>
            </a:br>
            <a:r>
              <a:rPr lang="ar-SA" sz="2500" dirty="0" smtClean="0"/>
              <a:t>إيبي إمموف إنتي ني جوم إن إيبورانيون. إفنوتي فيئيطاف إير آجيازين إنناي ذورون ناي إتكي إي إخري هيتين إيجنئي إي إخري إيجوأوإنتي بيك </a:t>
            </a:r>
            <a:br>
              <a:rPr lang="ar-SA" sz="2500" dirty="0" smtClean="0"/>
            </a:br>
            <a:r>
              <a:rPr lang="ar-SA" sz="2500" dirty="0" smtClean="0"/>
              <a:t>إبنيقما إثؤواب أكتوقوأؤ.</a:t>
            </a:r>
            <a:endParaRPr lang="ar-SA" sz="2500" dirty="0"/>
          </a:p>
        </p:txBody>
      </p:sp>
      <p:sp>
        <p:nvSpPr>
          <p:cNvPr id="28" name="TextBox 27"/>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Before whom stand thousands of thousands and ten thousand times ten thousand of holy angels and archangels, The Cherubim and the Seraphim, and all the innumerable host of the heavenly powers. O God, who has sanctified these gifts which are set forth through the coming down upon them of Your Holy Spirit, You have purified them.</a:t>
            </a:r>
            <a:endParaRPr lang="en-US" sz="22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طهرنا نحن أيضا يا سيدنا</a:t>
            </a:r>
            <a:r>
              <a:rPr lang="ar-EG" sz="2800" dirty="0" smtClean="0"/>
              <a:t> </a:t>
            </a:r>
            <a:r>
              <a:rPr lang="ar-SA" sz="2800" dirty="0" smtClean="0"/>
              <a:t>من خطايانا الخفية والظاهرة و</a:t>
            </a:r>
            <a:br>
              <a:rPr lang="ar-SA" sz="2800" dirty="0" smtClean="0"/>
            </a:br>
            <a:r>
              <a:rPr lang="ar-SA" sz="2800" dirty="0" smtClean="0"/>
              <a:t>كل فكر لا يرضي </a:t>
            </a:r>
            <a:br>
              <a:rPr lang="ar-SA" sz="2800" dirty="0" smtClean="0"/>
            </a:br>
            <a:r>
              <a:rPr lang="ar-SA" sz="2800" dirty="0" smtClean="0"/>
              <a:t>صلاحك يا الله محب البشر فليبعدعنا</a:t>
            </a:r>
            <a:r>
              <a:rPr lang="ar-EG" sz="2800" dirty="0" smtClean="0"/>
              <a:t> </a:t>
            </a:r>
            <a:r>
              <a:rPr lang="ar-SA" sz="2800" dirty="0" smtClean="0"/>
              <a:t>طهر نفوسنا وأجسادنا </a:t>
            </a:r>
            <a:br>
              <a:rPr lang="ar-SA" sz="2800" dirty="0" smtClean="0"/>
            </a:br>
            <a:r>
              <a:rPr lang="ar-SA" sz="2800" dirty="0" smtClean="0"/>
              <a:t>وأرواحنا وقلوبنا </a:t>
            </a:r>
            <a:br>
              <a:rPr lang="ar-SA" sz="2800" dirty="0" smtClean="0"/>
            </a:br>
            <a:r>
              <a:rPr lang="ar-SA" sz="2800" dirty="0" smtClean="0"/>
              <a:t>وعيوننا وأفهامنا</a:t>
            </a:r>
            <a:r>
              <a:rPr lang="ar-EG" sz="2800" dirty="0" smtClean="0"/>
              <a:t> </a:t>
            </a:r>
            <a:r>
              <a:rPr lang="ar-SA" sz="2800" dirty="0" smtClean="0"/>
              <a:t>وأفكارنا ونياتنا</a:t>
            </a:r>
            <a:endParaRPr lang="en-US" sz="2800" dirty="0"/>
          </a:p>
        </p:txBody>
      </p:sp>
      <p:sp>
        <p:nvSpPr>
          <p:cNvPr id="27" name="TextBox 26"/>
          <p:cNvSpPr txBox="1"/>
          <p:nvPr/>
        </p:nvSpPr>
        <p:spPr>
          <a:xfrm>
            <a:off x="3219450" y="152400"/>
            <a:ext cx="28575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ماتوقون هون بيننيب إيقول هانيننوقي ني إتهيب نيم ني إثؤأونه </a:t>
            </a:r>
            <a:br>
              <a:rPr lang="ar-SA" sz="2800" dirty="0" smtClean="0"/>
            </a:br>
            <a:r>
              <a:rPr lang="ar-SA" sz="2800" dirty="0" smtClean="0"/>
              <a:t>إيقول أووه ميقئي نيقين إيتي إن إفران آن إنتيك ميت آغاثوس إفنوتي بي ماي رومي ماريف أوي ساقول إممون. ماتوقون إننين إبسيشي نيم نين سوما نيم نين إبنيقما نيم نين هيت نيم نين قال نيم نين كاتي نيم نين ميقئي نيم نين </a:t>
            </a:r>
            <a:br>
              <a:rPr lang="ar-SA" sz="2800" dirty="0" smtClean="0"/>
            </a:br>
            <a:r>
              <a:rPr lang="ar-SA" sz="2800" dirty="0" smtClean="0"/>
              <a:t>سيني ذيسيس.</a:t>
            </a:r>
            <a:endParaRPr lang="ar-SA" sz="2500" dirty="0"/>
          </a:p>
        </p:txBody>
      </p:sp>
      <p:sp>
        <p:nvSpPr>
          <p:cNvPr id="28" name="TextBox 27"/>
          <p:cNvSpPr txBox="1"/>
          <p:nvPr/>
        </p:nvSpPr>
        <p:spPr>
          <a:xfrm>
            <a:off x="228600" y="152400"/>
            <a:ext cx="28956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Purify us also, our Master, from our sins, the hidden and manifest, and every thought which is not pleasing to Your goodness; O God, the Lover of mankind, may it be far from us. Purify our souls, our bodies, our spirits, our hearts, our eyes, our understanding, our thoughts, and our consciences, </a:t>
            </a:r>
            <a:endParaRPr lang="en-US" sz="22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لكي بقلب طاهر </a:t>
            </a:r>
            <a:br>
              <a:rPr lang="ar-SA" sz="2800" dirty="0" smtClean="0"/>
            </a:br>
            <a:r>
              <a:rPr lang="ar-SA" sz="2800" dirty="0" smtClean="0"/>
              <a:t>ونفس مستنيرة </a:t>
            </a:r>
            <a:br>
              <a:rPr lang="ar-SA" sz="2800" dirty="0" smtClean="0"/>
            </a:br>
            <a:r>
              <a:rPr lang="ar-SA" sz="2800" dirty="0" smtClean="0"/>
              <a:t>ووجه غير مخزي </a:t>
            </a:r>
            <a:br>
              <a:rPr lang="ar-SA" sz="2800" dirty="0" smtClean="0"/>
            </a:br>
            <a:r>
              <a:rPr lang="ar-SA" sz="2800" dirty="0" smtClean="0"/>
              <a:t>وإيمان بلا رياء </a:t>
            </a:r>
            <a:br>
              <a:rPr lang="ar-SA" sz="2800" dirty="0" smtClean="0"/>
            </a:br>
            <a:r>
              <a:rPr lang="ar-SA" sz="2800" dirty="0" smtClean="0"/>
              <a:t>ومحبة كاملة ورجاء </a:t>
            </a:r>
            <a:br>
              <a:rPr lang="ar-SA" sz="2800" dirty="0" smtClean="0"/>
            </a:br>
            <a:r>
              <a:rPr lang="ar-SA" sz="2800" dirty="0" smtClean="0"/>
              <a:t>ثابت نجسر بدالة </a:t>
            </a:r>
            <a:br>
              <a:rPr lang="ar-SA" sz="2800" dirty="0" smtClean="0"/>
            </a:br>
            <a:r>
              <a:rPr lang="ar-SA" sz="2800" dirty="0" smtClean="0"/>
              <a:t>بغير خوف أن نطلب </a:t>
            </a:r>
            <a:br>
              <a:rPr lang="ar-SA" sz="2800" dirty="0" smtClean="0"/>
            </a:br>
            <a:r>
              <a:rPr lang="ar-SA" sz="2800" dirty="0" smtClean="0"/>
              <a:t>إليك يا الله الآب</a:t>
            </a:r>
            <a:br>
              <a:rPr lang="ar-SA" sz="2800" dirty="0" smtClean="0"/>
            </a:br>
            <a:r>
              <a:rPr lang="ar-SA" sz="2800" dirty="0" smtClean="0"/>
              <a:t>القدوس الذي في السموات </a:t>
            </a:r>
            <a:br>
              <a:rPr lang="ar-SA" sz="2800" dirty="0" smtClean="0"/>
            </a:br>
            <a:r>
              <a:rPr lang="ar-SA" sz="2800" dirty="0" smtClean="0"/>
              <a:t>ونقول أبانا الذي..</a:t>
            </a:r>
            <a:endParaRPr lang="en-US" sz="2800" dirty="0"/>
          </a:p>
        </p:txBody>
      </p:sp>
      <p:sp>
        <p:nvSpPr>
          <p:cNvPr id="27" name="TextBox 26"/>
          <p:cNvSpPr txBox="1"/>
          <p:nvPr/>
        </p:nvSpPr>
        <p:spPr>
          <a:xfrm>
            <a:off x="3219450" y="152400"/>
            <a:ext cx="2857500" cy="547842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هوبوس خين اوهيت أفؤواب نيمأو </a:t>
            </a:r>
            <a:br>
              <a:rPr lang="ar-SA" sz="2500" dirty="0" smtClean="0"/>
            </a:br>
            <a:r>
              <a:rPr lang="ar-SA" sz="2500" dirty="0" smtClean="0"/>
              <a:t>إبسيشي إي آستشي أو أويني نيم أوهو إن آتشي شيبي نيم او ناهتي إن آتميتشوقي نيم أو آغابي إسجيك إيقول نيم أو هلبيس إستاجريوت </a:t>
            </a:r>
            <a:br>
              <a:rPr lang="ar-SA" sz="2500" dirty="0" smtClean="0"/>
            </a:br>
            <a:r>
              <a:rPr lang="ar-SA" sz="2500" dirty="0" smtClean="0"/>
              <a:t>إنتين إيرتولمان خين او باريسيا إن آت إيرهوتي إي طقه إمموك إفنوتي إفيوت إثؤواب إتخين </a:t>
            </a:r>
            <a:br>
              <a:rPr lang="ar-SA" sz="2500" dirty="0" smtClean="0"/>
            </a:br>
            <a:r>
              <a:rPr lang="ar-SA" sz="2500" dirty="0" smtClean="0"/>
              <a:t>ني فيؤوي اووه إيجوس جي بينيوت.</a:t>
            </a:r>
            <a:endParaRPr lang="ar-SA" sz="2500" dirty="0"/>
          </a:p>
        </p:txBody>
      </p:sp>
      <p:sp>
        <p:nvSpPr>
          <p:cNvPr id="28" name="TextBox 27"/>
          <p:cNvSpPr txBox="1"/>
          <p:nvPr/>
        </p:nvSpPr>
        <p:spPr>
          <a:xfrm>
            <a:off x="228600" y="152400"/>
            <a:ext cx="28956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So that, with a pure heart, an enlightened soul, an unashamed face, a faith unfeigned, a perfect love, and a firm hope. We may dare with boldness, without fear, to pray to You, O God, the holy Father who are in the heavens, and say: Our Father...</a:t>
            </a:r>
            <a:endParaRPr lang="en-US" sz="22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أبانا الذي في </a:t>
            </a:r>
            <a:br>
              <a:rPr lang="ar-EG" sz="2800" dirty="0" smtClean="0"/>
            </a:br>
            <a:r>
              <a:rPr lang="ar-EG" sz="2800" dirty="0" smtClean="0"/>
              <a:t>السموات. ليتقدس</a:t>
            </a:r>
            <a:br>
              <a:rPr lang="ar-EG" sz="2800" dirty="0" smtClean="0"/>
            </a:br>
            <a:r>
              <a:rPr lang="ar-EG" sz="2800" dirty="0" smtClean="0"/>
              <a:t>اسمك، ليأت ملكوتك.لتكن مشيئتك</a:t>
            </a:r>
            <a:br>
              <a:rPr lang="ar-EG" sz="2800" dirty="0" smtClean="0"/>
            </a:br>
            <a:r>
              <a:rPr lang="ar-EG" sz="2800" dirty="0" smtClean="0"/>
              <a:t> كما في السماء</a:t>
            </a:r>
            <a:br>
              <a:rPr lang="ar-EG" sz="2800" dirty="0" smtClean="0"/>
            </a:br>
            <a:r>
              <a:rPr lang="ar-EG" sz="2800" dirty="0" smtClean="0"/>
              <a:t>كذلك على الأرض. </a:t>
            </a:r>
            <a:br>
              <a:rPr lang="ar-EG" sz="2800" dirty="0" smtClean="0"/>
            </a:br>
            <a:r>
              <a:rPr lang="ar-EG" sz="2800" dirty="0" smtClean="0"/>
              <a:t>خبزنا الذي للغد </a:t>
            </a:r>
            <a:br>
              <a:rPr lang="ar-EG" sz="2800" dirty="0" smtClean="0"/>
            </a:br>
            <a:r>
              <a:rPr lang="ar-EG" sz="2800" dirty="0" smtClean="0"/>
              <a:t>أعطنا اليوم واغفر لنا ذنوبنا كما نغفر نحن أيضا للمذنبين إلينا. ولا تدخلنا في تجربة لكن نجنا من الشرير بالمسيح يسوع ربنا</a:t>
            </a:r>
            <a:endParaRPr lang="en-US" sz="2800" dirty="0"/>
          </a:p>
        </p:txBody>
      </p:sp>
      <p:sp>
        <p:nvSpPr>
          <p:cNvPr id="8" name="TextBox 7"/>
          <p:cNvSpPr txBox="1"/>
          <p:nvPr/>
        </p:nvSpPr>
        <p:spPr>
          <a:xfrm>
            <a:off x="3219450" y="152400"/>
            <a:ext cx="2857500" cy="610936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300" dirty="0" smtClean="0"/>
              <a:t>آريتين انئمبشا انجوس</a:t>
            </a:r>
            <a:br>
              <a:rPr lang="ar-SA" sz="2300" dirty="0" smtClean="0"/>
            </a:br>
            <a:r>
              <a:rPr lang="ar-SA" sz="2300" dirty="0" smtClean="0"/>
              <a:t>خين أو شبئهموت جى</a:t>
            </a:r>
            <a:br>
              <a:rPr lang="ar-SA" sz="2300" dirty="0" smtClean="0"/>
            </a:br>
            <a:r>
              <a:rPr lang="ar-SA" sz="2300" dirty="0" smtClean="0"/>
              <a:t>بينيوت اتخين نيفيؤى مارى يوفطوفو انجى بيكران. مار يسئى</a:t>
            </a:r>
            <a:r>
              <a:rPr lang="ar-EG" sz="2300" dirty="0" smtClean="0"/>
              <a:t> </a:t>
            </a:r>
            <a:r>
              <a:rPr lang="ar-SA" sz="2300" dirty="0" smtClean="0"/>
              <a:t>انجى تيكميتئورو. بيتيهناك مار يف</a:t>
            </a:r>
            <a:r>
              <a:rPr lang="ar-EG" sz="2300" dirty="0" smtClean="0"/>
              <a:t> </a:t>
            </a:r>
            <a:r>
              <a:rPr lang="ar-SA" sz="2300" dirty="0" smtClean="0"/>
              <a:t>شوبى إم افريتى خين اتفى نيم</a:t>
            </a:r>
            <a:r>
              <a:rPr lang="ar-EG" sz="2300" dirty="0" smtClean="0"/>
              <a:t> </a:t>
            </a:r>
            <a:r>
              <a:rPr lang="ar-SA" sz="2300" dirty="0" smtClean="0"/>
              <a:t>هيجين بى كاهى بين أويك انتى</a:t>
            </a:r>
            <a:r>
              <a:rPr lang="ar-EG" sz="2300" dirty="0" smtClean="0"/>
              <a:t> </a:t>
            </a:r>
            <a:r>
              <a:rPr lang="ar-SA" sz="2300" dirty="0" smtClean="0"/>
              <a:t>راستى ميف نان امفوؤو أووه</a:t>
            </a:r>
            <a:r>
              <a:rPr lang="ar-EG" sz="2300" dirty="0" smtClean="0"/>
              <a:t> </a:t>
            </a:r>
            <a:r>
              <a:rPr lang="ar-SA" sz="2300" dirty="0" smtClean="0"/>
              <a:t>كانيئتيرون نان إيفول إم افريتى</a:t>
            </a:r>
            <a:r>
              <a:rPr lang="ar-EG" sz="2300" dirty="0" smtClean="0"/>
              <a:t> </a:t>
            </a:r>
            <a:r>
              <a:rPr lang="ar-SA" sz="2300" dirty="0" smtClean="0"/>
              <a:t>هون إنتين كو إيفول إن نيئتى أوؤن</a:t>
            </a:r>
            <a:r>
              <a:rPr lang="ar-EG" sz="2300" dirty="0" smtClean="0"/>
              <a:t> </a:t>
            </a:r>
            <a:r>
              <a:rPr lang="ar-SA" sz="2300" dirty="0" smtClean="0"/>
              <a:t>إنتان إيرؤو. أووه امبير انتين</a:t>
            </a:r>
            <a:r>
              <a:rPr lang="ar-EG" sz="2300" dirty="0" smtClean="0"/>
              <a:t> </a:t>
            </a:r>
            <a:r>
              <a:rPr lang="ar-SA" sz="2300" dirty="0" smtClean="0"/>
              <a:t>ايخون إى بى راسموس. آلا</a:t>
            </a:r>
            <a:r>
              <a:rPr lang="ar-EG" sz="2300" dirty="0" smtClean="0"/>
              <a:t> </a:t>
            </a:r>
            <a:r>
              <a:rPr lang="ar-SA" sz="2300" dirty="0" smtClean="0"/>
              <a:t>ناهمين إيفول هابي</a:t>
            </a:r>
            <a:r>
              <a:rPr lang="ar-EG" sz="2300" dirty="0" smtClean="0"/>
              <a:t> </a:t>
            </a:r>
            <a:r>
              <a:rPr lang="ar-SA" sz="2300" dirty="0" smtClean="0"/>
              <a:t>بيتهوؤو خين بى</a:t>
            </a:r>
            <a:r>
              <a:rPr lang="ar-EG" sz="2300" dirty="0" smtClean="0"/>
              <a:t> </a:t>
            </a:r>
            <a:r>
              <a:rPr lang="ar-SA" sz="2300" dirty="0" smtClean="0"/>
              <a:t>إخرستوس إيسوس بين شويس</a:t>
            </a:r>
            <a:endParaRPr lang="en-US" sz="2300" dirty="0"/>
          </a:p>
        </p:txBody>
      </p:sp>
      <p:sp>
        <p:nvSpPr>
          <p:cNvPr id="9" name="TextBox 8"/>
          <p:cNvSpPr txBox="1"/>
          <p:nvPr/>
        </p:nvSpPr>
        <p:spPr>
          <a:xfrm>
            <a:off x="228600" y="152400"/>
            <a:ext cx="2895600" cy="62324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100" dirty="0" smtClean="0"/>
              <a:t>Our Father Who art in heaven ; hallowed be Thy name. Thy kingdom come. Thy will be done on earth as it is in heaven. Give us this day our daily bread. And forgive us our trespasses, as we forgive those who trespass against us. And lead us not into temptation, but deliver us from evil, in Christ Jesus our Lord, For thine is the kingdom, and the power, and the glory, for ever and ever.  Amen.</a:t>
            </a:r>
            <a:endParaRPr lang="en-US" sz="21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16002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بالمسيح يسوع ربنا</a:t>
            </a:r>
            <a:endParaRPr lang="en-US" dirty="0"/>
          </a:p>
        </p:txBody>
      </p:sp>
      <p:sp>
        <p:nvSpPr>
          <p:cNvPr id="15" name="TextBox 14"/>
          <p:cNvSpPr txBox="1"/>
          <p:nvPr/>
        </p:nvSpPr>
        <p:spPr>
          <a:xfrm>
            <a:off x="3219450" y="1600200"/>
            <a:ext cx="28575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خين بى</a:t>
            </a:r>
            <a:r>
              <a:rPr lang="ar-EG" sz="2800" dirty="0" smtClean="0"/>
              <a:t> </a:t>
            </a:r>
            <a:r>
              <a:rPr lang="ar-SA" sz="2800" dirty="0" smtClean="0"/>
              <a:t>إخرستوس إيسوس بين شويس</a:t>
            </a:r>
            <a:endParaRPr lang="ar-SA" sz="3000" dirty="0"/>
          </a:p>
        </p:txBody>
      </p:sp>
      <p:sp>
        <p:nvSpPr>
          <p:cNvPr id="16" name="TextBox 15"/>
          <p:cNvSpPr txBox="1"/>
          <p:nvPr/>
        </p:nvSpPr>
        <p:spPr>
          <a:xfrm>
            <a:off x="228600" y="1600200"/>
            <a:ext cx="28956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Christ Jesus our Lord.</a:t>
            </a:r>
            <a:endParaRPr lang="en-US" sz="3000" dirty="0"/>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2743201"/>
            <a:ext cx="27432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إحنوا رؤوسكم للربِ.</a:t>
            </a:r>
            <a:endParaRPr lang="en-US" dirty="0"/>
          </a:p>
        </p:txBody>
      </p:sp>
      <p:sp>
        <p:nvSpPr>
          <p:cNvPr id="24" name="TextBox 23"/>
          <p:cNvSpPr txBox="1"/>
          <p:nvPr/>
        </p:nvSpPr>
        <p:spPr>
          <a:xfrm>
            <a:off x="3219450" y="2743200"/>
            <a:ext cx="28575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طاس كيفالاس إيمون طوكيريو إكليناتي</a:t>
            </a:r>
            <a:endParaRPr lang="ar-SA" dirty="0"/>
          </a:p>
        </p:txBody>
      </p:sp>
      <p:sp>
        <p:nvSpPr>
          <p:cNvPr id="25" name="TextBox 24"/>
          <p:cNvSpPr txBox="1"/>
          <p:nvPr/>
        </p:nvSpPr>
        <p:spPr>
          <a:xfrm>
            <a:off x="228600" y="2743200"/>
            <a:ext cx="28956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Bow your heads to the Lord.</a:t>
            </a:r>
            <a:endParaRPr lang="en-US" dirty="0"/>
          </a:p>
        </p:txBody>
      </p:sp>
      <p:sp>
        <p:nvSpPr>
          <p:cNvPr id="27" name="TextBox 26"/>
          <p:cNvSpPr txBox="1"/>
          <p:nvPr/>
        </p:nvSpPr>
        <p:spPr>
          <a:xfrm>
            <a:off x="6172200" y="446526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أمامك يا ربُ.</a:t>
            </a:r>
            <a:endParaRPr lang="en-US" dirty="0"/>
          </a:p>
        </p:txBody>
      </p:sp>
      <p:sp>
        <p:nvSpPr>
          <p:cNvPr id="28" name="TextBox 27"/>
          <p:cNvSpPr txBox="1"/>
          <p:nvPr/>
        </p:nvSpPr>
        <p:spPr>
          <a:xfrm>
            <a:off x="3219450" y="4465260"/>
            <a:ext cx="28575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إينوبيون سو كيريي</a:t>
            </a:r>
            <a:endParaRPr lang="en-US" sz="3000" dirty="0"/>
          </a:p>
        </p:txBody>
      </p:sp>
      <p:sp>
        <p:nvSpPr>
          <p:cNvPr id="29" name="TextBox 28"/>
          <p:cNvSpPr txBox="1"/>
          <p:nvPr/>
        </p:nvSpPr>
        <p:spPr>
          <a:xfrm>
            <a:off x="228600" y="4465260"/>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Before You, O Lord</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strips(downLeft)">
                                      <p:cBhvr>
                                        <p:cTn id="18" dur="500"/>
                                        <p:tgtEl>
                                          <p:spTgt spid="2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strips(downLeft)">
                                      <p:cBhvr>
                                        <p:cTn id="21" dur="500"/>
                                        <p:tgtEl>
                                          <p:spTgt spid="2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strips(downLeft)">
                                      <p:cBhvr>
                                        <p:cTn id="24" dur="5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strips(downLeft)">
                                      <p:cBhvr>
                                        <p:cTn id="29" dur="500"/>
                                        <p:tgtEl>
                                          <p:spTgt spid="27"/>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strips(downLeft)">
                                      <p:cBhvr>
                                        <p:cTn id="32" dur="500"/>
                                        <p:tgtEl>
                                          <p:spTgt spid="2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strips(downLeft)">
                                      <p:cBhvr>
                                        <p:cTn id="3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0" grpId="0" animBg="1"/>
      <p:bldP spid="24" grpId="0" animBg="1"/>
      <p:bldP spid="25" grpId="0" animBg="1"/>
      <p:bldP spid="27" grpId="0" animBg="1"/>
      <p:bldP spid="28" grpId="0" animBg="1"/>
      <p:bldP spid="29" grpId="0" animBg="1"/>
    </p:bld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1447800"/>
            <a:ext cx="27432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أنصتوا بخوف الله.آمين.</a:t>
            </a:r>
            <a:endParaRPr lang="en-US" dirty="0"/>
          </a:p>
        </p:txBody>
      </p:sp>
      <p:sp>
        <p:nvSpPr>
          <p:cNvPr id="15" name="TextBox 14"/>
          <p:cNvSpPr txBox="1"/>
          <p:nvPr/>
        </p:nvSpPr>
        <p:spPr>
          <a:xfrm>
            <a:off x="3219450" y="1478340"/>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إبروس خومين ثيئوميطافوقو آمين</a:t>
            </a:r>
          </a:p>
        </p:txBody>
      </p:sp>
      <p:sp>
        <p:nvSpPr>
          <p:cNvPr id="16" name="TextBox 15"/>
          <p:cNvSpPr txBox="1"/>
          <p:nvPr/>
        </p:nvSpPr>
        <p:spPr>
          <a:xfrm>
            <a:off x="228600" y="1478340"/>
            <a:ext cx="28956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Let us attend in the fear of God. Amen.</a:t>
            </a:r>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p:cNvSpPr txBox="1"/>
          <p:nvPr/>
        </p:nvSpPr>
        <p:spPr>
          <a:xfrm>
            <a:off x="6172200" y="32557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19" name="TextBox 18"/>
          <p:cNvSpPr txBox="1"/>
          <p:nvPr/>
        </p:nvSpPr>
        <p:spPr>
          <a:xfrm>
            <a:off x="3219450" y="32557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21" name="TextBox 20"/>
          <p:cNvSpPr txBox="1"/>
          <p:nvPr/>
        </p:nvSpPr>
        <p:spPr>
          <a:xfrm>
            <a:off x="228600" y="32557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22" name="TextBox 21"/>
          <p:cNvSpPr txBox="1"/>
          <p:nvPr/>
        </p:nvSpPr>
        <p:spPr>
          <a:xfrm>
            <a:off x="6172200" y="45720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23" name="TextBox 22"/>
          <p:cNvSpPr txBox="1"/>
          <p:nvPr/>
        </p:nvSpPr>
        <p:spPr>
          <a:xfrm>
            <a:off x="3219450" y="45720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26" name="TextBox 25"/>
          <p:cNvSpPr txBox="1"/>
          <p:nvPr/>
        </p:nvSpPr>
        <p:spPr>
          <a:xfrm>
            <a:off x="228600" y="45720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trips(downLeft)">
                                      <p:cBhvr>
                                        <p:cTn id="21" dur="500"/>
                                        <p:tgtEl>
                                          <p:spTgt spid="1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strips(downLeft)">
                                      <p:cBhvr>
                                        <p:cTn id="24" dur="5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strips(downLeft)">
                                      <p:cBhvr>
                                        <p:cTn id="29" dur="500"/>
                                        <p:tgtEl>
                                          <p:spTgt spid="22"/>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strips(downLeft)">
                                      <p:cBhvr>
                                        <p:cTn id="32" dur="500"/>
                                        <p:tgtEl>
                                          <p:spTgt spid="23"/>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strips(downLeft)">
                                      <p:cBhvr>
                                        <p:cTn id="3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3" grpId="0" animBg="1"/>
      <p:bldP spid="19" grpId="0" animBg="1"/>
      <p:bldP spid="21" grpId="0" animBg="1"/>
      <p:bldP spid="22" grpId="0" animBg="1"/>
      <p:bldP spid="23" grpId="0" animBg="1"/>
      <p:bldP spid="26" grpId="0" animBg="1"/>
    </p:bld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28601"/>
            <a:ext cx="27432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أذكر يا رب</a:t>
            </a:r>
            <a:br>
              <a:rPr lang="ar-SA" dirty="0" smtClean="0"/>
            </a:br>
            <a:r>
              <a:rPr lang="ar-SA" dirty="0" smtClean="0"/>
              <a:t>اجتماعاتنا باركها</a:t>
            </a:r>
            <a:endParaRPr lang="en-US" dirty="0"/>
          </a:p>
        </p:txBody>
      </p:sp>
      <p:sp>
        <p:nvSpPr>
          <p:cNvPr id="15" name="TextBox 14"/>
          <p:cNvSpPr txBox="1"/>
          <p:nvPr/>
        </p:nvSpPr>
        <p:spPr>
          <a:xfrm>
            <a:off x="3219450" y="228600"/>
            <a:ext cx="2857500" cy="138499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آري إفميقئي إبشويس إن نين جينثؤوتي إزمو إيرؤو</a:t>
            </a:r>
            <a:endParaRPr lang="ar-SA" sz="3000" dirty="0"/>
          </a:p>
        </p:txBody>
      </p:sp>
      <p:sp>
        <p:nvSpPr>
          <p:cNvPr id="16" name="TextBox 15"/>
          <p:cNvSpPr txBox="1"/>
          <p:nvPr/>
        </p:nvSpPr>
        <p:spPr>
          <a:xfrm>
            <a:off x="228600" y="228600"/>
            <a:ext cx="2895600" cy="147732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Remember , O lord </a:t>
            </a:r>
            <a:r>
              <a:rPr lang="en-US" sz="2800" dirty="0" smtClean="0"/>
              <a:t>assemblies Bless them.</a:t>
            </a:r>
            <a:r>
              <a:rPr lang="en-US" sz="3000" dirty="0" smtClean="0"/>
              <a:t> </a:t>
            </a:r>
            <a:endParaRPr lang="en-US" sz="3000" dirty="0"/>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2057401"/>
            <a:ext cx="27432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خلصنا حقًا ومع روحك أيضا ننصت بخوف الله</a:t>
            </a:r>
            <a:endParaRPr lang="en-US" dirty="0"/>
          </a:p>
        </p:txBody>
      </p:sp>
      <p:sp>
        <p:nvSpPr>
          <p:cNvPr id="24" name="TextBox 23"/>
          <p:cNvSpPr txBox="1"/>
          <p:nvPr/>
        </p:nvSpPr>
        <p:spPr>
          <a:xfrm>
            <a:off x="3219450" y="2057400"/>
            <a:ext cx="28575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سوتيس آمين كيطوإبنيقماتي سو ميتا فوقو ثيؤبروس خومين</a:t>
            </a:r>
            <a:endParaRPr lang="ar-SA" dirty="0"/>
          </a:p>
        </p:txBody>
      </p:sp>
      <p:sp>
        <p:nvSpPr>
          <p:cNvPr id="25" name="TextBox 24"/>
          <p:cNvSpPr txBox="1"/>
          <p:nvPr/>
        </p:nvSpPr>
        <p:spPr>
          <a:xfrm>
            <a:off x="228600" y="2057400"/>
            <a:ext cx="28956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Saved Amen, And with your spirit in the fear of God.</a:t>
            </a:r>
            <a:endParaRPr lang="en-US" dirty="0"/>
          </a:p>
        </p:txBody>
      </p:sp>
      <p:sp>
        <p:nvSpPr>
          <p:cNvPr id="27" name="TextBox 26"/>
          <p:cNvSpPr txBox="1"/>
          <p:nvPr/>
        </p:nvSpPr>
        <p:spPr>
          <a:xfrm>
            <a:off x="6172200" y="4465261"/>
            <a:ext cx="27432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آمين يا رب ارحم يا رب إرحم </a:t>
            </a:r>
            <a:br>
              <a:rPr lang="ar-SA" dirty="0" smtClean="0"/>
            </a:br>
            <a:r>
              <a:rPr lang="ar-SA" dirty="0" smtClean="0"/>
              <a:t>يا رب إرحم</a:t>
            </a:r>
            <a:endParaRPr lang="en-US" dirty="0"/>
          </a:p>
        </p:txBody>
      </p:sp>
      <p:sp>
        <p:nvSpPr>
          <p:cNvPr id="28" name="TextBox 27"/>
          <p:cNvSpPr txBox="1"/>
          <p:nvPr/>
        </p:nvSpPr>
        <p:spPr>
          <a:xfrm>
            <a:off x="3219450" y="4465260"/>
            <a:ext cx="28575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آمين كيريي إليسون كيريي إليسون كيريي إليسون</a:t>
            </a:r>
            <a:endParaRPr lang="en-US" sz="3000" dirty="0"/>
          </a:p>
        </p:txBody>
      </p:sp>
      <p:sp>
        <p:nvSpPr>
          <p:cNvPr id="29" name="TextBox 28"/>
          <p:cNvSpPr txBox="1"/>
          <p:nvPr/>
        </p:nvSpPr>
        <p:spPr>
          <a:xfrm>
            <a:off x="228600" y="4465260"/>
            <a:ext cx="28956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Amen. Lord have mercy. Lord have mercy. Lord have mercy.</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strips(downLeft)">
                                      <p:cBhvr>
                                        <p:cTn id="18" dur="500"/>
                                        <p:tgtEl>
                                          <p:spTgt spid="2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strips(downLeft)">
                                      <p:cBhvr>
                                        <p:cTn id="21" dur="500"/>
                                        <p:tgtEl>
                                          <p:spTgt spid="2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strips(downLeft)">
                                      <p:cBhvr>
                                        <p:cTn id="24" dur="5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strips(downLeft)">
                                      <p:cBhvr>
                                        <p:cTn id="29" dur="500"/>
                                        <p:tgtEl>
                                          <p:spTgt spid="27"/>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strips(downLeft)">
                                      <p:cBhvr>
                                        <p:cTn id="32" dur="500"/>
                                        <p:tgtEl>
                                          <p:spTgt spid="2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strips(downLeft)">
                                      <p:cBhvr>
                                        <p:cTn id="3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0" grpId="0" animBg="1"/>
      <p:bldP spid="24" grpId="0" animBg="1"/>
      <p:bldP spid="25" grpId="0" animBg="1"/>
      <p:bldP spid="27" grpId="0" animBg="1"/>
      <p:bldP spid="28" grpId="0" animBg="1"/>
      <p:bldP spid="29" grpId="0" animBg="1"/>
    </p:bld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152401"/>
            <a:ext cx="27432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القدسات للقديسين </a:t>
            </a:r>
            <a:br>
              <a:rPr lang="ar-EG" dirty="0" smtClean="0"/>
            </a:br>
            <a:r>
              <a:rPr lang="ar-EG" dirty="0" smtClean="0"/>
              <a:t>مبارك الرب يسوع المسيح إبن الله وقدوس الروح القدس آمين</a:t>
            </a:r>
            <a:endParaRPr lang="en-US" dirty="0"/>
          </a:p>
        </p:txBody>
      </p:sp>
      <p:sp>
        <p:nvSpPr>
          <p:cNvPr id="15" name="TextBox 14"/>
          <p:cNvSpPr txBox="1"/>
          <p:nvPr/>
        </p:nvSpPr>
        <p:spPr>
          <a:xfrm>
            <a:off x="3219450" y="152400"/>
            <a:ext cx="2857500" cy="22467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طا آجياتيس آجيس إقلوجيطوس كيريروس إيسوس إخرستوس إيوس ثيئو آجياسموس إبنيقماآجيون آمين.</a:t>
            </a:r>
            <a:endParaRPr lang="ar-SA" sz="3000" dirty="0"/>
          </a:p>
        </p:txBody>
      </p:sp>
      <p:sp>
        <p:nvSpPr>
          <p:cNvPr id="16" name="TextBox 15"/>
          <p:cNvSpPr txBox="1"/>
          <p:nvPr/>
        </p:nvSpPr>
        <p:spPr>
          <a:xfrm>
            <a:off x="228600" y="152400"/>
            <a:ext cx="2895600" cy="32932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The holies for the holy.</a:t>
            </a:r>
            <a:br>
              <a:rPr lang="en-US" sz="2600" dirty="0" smtClean="0"/>
            </a:br>
            <a:r>
              <a:rPr lang="en-US" sz="2600" dirty="0" smtClean="0"/>
              <a:t>Blessed be the Lord Jesus Christ, the Son of God; sanctification is by the Holy Spirit. Amen.</a:t>
            </a:r>
            <a:endParaRPr lang="en-US" sz="2600" dirty="0"/>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7" name="TextBox 26"/>
          <p:cNvSpPr txBox="1"/>
          <p:nvPr/>
        </p:nvSpPr>
        <p:spPr>
          <a:xfrm>
            <a:off x="6172200" y="3733801"/>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واحد هو الآب القدوس. واحد هو الابن القدوس. واحد هو الروح القدس. آمين.</a:t>
            </a:r>
            <a:endParaRPr lang="en-US" dirty="0"/>
          </a:p>
        </p:txBody>
      </p:sp>
      <p:sp>
        <p:nvSpPr>
          <p:cNvPr id="28" name="TextBox 27"/>
          <p:cNvSpPr txBox="1"/>
          <p:nvPr/>
        </p:nvSpPr>
        <p:spPr>
          <a:xfrm>
            <a:off x="3219450" y="3733800"/>
            <a:ext cx="2857500" cy="224676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إيس أوبان آجيوس باتير إيس أوبان آجيوس غيوس إنطوبانجيون إبنيقما آمين.</a:t>
            </a:r>
            <a:endParaRPr lang="en-US" sz="3000" dirty="0"/>
          </a:p>
        </p:txBody>
      </p:sp>
      <p:sp>
        <p:nvSpPr>
          <p:cNvPr id="29" name="TextBox 28"/>
          <p:cNvSpPr txBox="1"/>
          <p:nvPr/>
        </p:nvSpPr>
        <p:spPr>
          <a:xfrm>
            <a:off x="228600" y="3733800"/>
            <a:ext cx="2895600" cy="267765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One is the all-holy Father, one is the all-holy Son, one is the all-holy Spirit. Amen.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strips(downLeft)">
                                      <p:cBhvr>
                                        <p:cTn id="18" dur="500"/>
                                        <p:tgtEl>
                                          <p:spTgt spid="2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strips(downLeft)">
                                      <p:cBhvr>
                                        <p:cTn id="21" dur="500"/>
                                        <p:tgtEl>
                                          <p:spTgt spid="2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strips(downLeft)">
                                      <p:cBhvr>
                                        <p:cTn id="24"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7" grpId="0" animBg="1"/>
      <p:bldP spid="28" grpId="0" animBg="1"/>
      <p:bldP spid="29" grpId="0" animBg="1"/>
    </p:bld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9" name="TextBox 28"/>
          <p:cNvSpPr txBox="1"/>
          <p:nvPr/>
        </p:nvSpPr>
        <p:spPr>
          <a:xfrm>
            <a:off x="6172200" y="152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30" name="TextBox 29"/>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31" name="TextBox 30"/>
          <p:cNvSpPr txBox="1"/>
          <p:nvPr/>
        </p:nvSpPr>
        <p:spPr>
          <a:xfrm>
            <a:off x="228600" y="152400"/>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32" name="TextBox 31"/>
          <p:cNvSpPr txBox="1"/>
          <p:nvPr/>
        </p:nvSpPr>
        <p:spPr>
          <a:xfrm>
            <a:off x="6172200" y="14373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33" name="TextBox 32"/>
          <p:cNvSpPr txBox="1"/>
          <p:nvPr/>
        </p:nvSpPr>
        <p:spPr>
          <a:xfrm>
            <a:off x="3219450" y="14373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34" name="TextBox 33"/>
          <p:cNvSpPr txBox="1"/>
          <p:nvPr/>
        </p:nvSpPr>
        <p:spPr>
          <a:xfrm>
            <a:off x="228600" y="14373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
        <p:nvSpPr>
          <p:cNvPr id="19" name="TextBox 18"/>
          <p:cNvSpPr txBox="1"/>
          <p:nvPr/>
        </p:nvSpPr>
        <p:spPr>
          <a:xfrm>
            <a:off x="6172200" y="2667001"/>
            <a:ext cx="27432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جسد مقدس، ودم كريم حقيقي، ليسوع المسيح ابن إلهنا. آمين.</a:t>
            </a:r>
            <a:endParaRPr lang="en-US" dirty="0"/>
          </a:p>
        </p:txBody>
      </p:sp>
      <p:sp>
        <p:nvSpPr>
          <p:cNvPr id="21" name="TextBox 20"/>
          <p:cNvSpPr txBox="1"/>
          <p:nvPr/>
        </p:nvSpPr>
        <p:spPr>
          <a:xfrm>
            <a:off x="3219450" y="2667000"/>
            <a:ext cx="28575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سوما آجيون كي إيما تيميون آليثينون إيسو</a:t>
            </a:r>
            <a:r>
              <a:rPr lang="en-US" dirty="0" smtClean="0"/>
              <a:t> </a:t>
            </a:r>
            <a:r>
              <a:rPr lang="ar-SA" dirty="0" smtClean="0"/>
              <a:t>خرستوطوإيوطو ثيئو إيمون آمين</a:t>
            </a:r>
            <a:endParaRPr lang="ar-SA" dirty="0"/>
          </a:p>
        </p:txBody>
      </p:sp>
      <p:sp>
        <p:nvSpPr>
          <p:cNvPr id="22" name="TextBox 21"/>
          <p:cNvSpPr txBox="1"/>
          <p:nvPr/>
        </p:nvSpPr>
        <p:spPr>
          <a:xfrm>
            <a:off x="228600" y="2667000"/>
            <a:ext cx="2895600" cy="267765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The holy body and the precious, true blood of Jesus Christ, Son of our God. Amen.</a:t>
            </a:r>
            <a:endParaRPr lang="en-US" sz="2800" dirty="0"/>
          </a:p>
        </p:txBody>
      </p:sp>
      <p:sp>
        <p:nvSpPr>
          <p:cNvPr id="23" name="TextBox 22"/>
          <p:cNvSpPr txBox="1"/>
          <p:nvPr/>
        </p:nvSpPr>
        <p:spPr>
          <a:xfrm>
            <a:off x="6172200" y="55112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5" name="TextBox 34"/>
          <p:cNvSpPr txBox="1"/>
          <p:nvPr/>
        </p:nvSpPr>
        <p:spPr>
          <a:xfrm>
            <a:off x="3219450" y="55112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6" name="TextBox 35"/>
          <p:cNvSpPr txBox="1"/>
          <p:nvPr/>
        </p:nvSpPr>
        <p:spPr>
          <a:xfrm>
            <a:off x="228600" y="5511224"/>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strips(downLeft)">
                                      <p:cBhvr>
                                        <p:cTn id="7" dur="500"/>
                                        <p:tgtEl>
                                          <p:spTgt spid="2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strips(downLeft)">
                                      <p:cBhvr>
                                        <p:cTn id="10" dur="500"/>
                                        <p:tgtEl>
                                          <p:spTgt spid="3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strips(downLeft)">
                                      <p:cBhvr>
                                        <p:cTn id="13" dur="500"/>
                                        <p:tgtEl>
                                          <p:spTgt spid="3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strips(downLeft)">
                                      <p:cBhvr>
                                        <p:cTn id="32" dur="500"/>
                                        <p:tgtEl>
                                          <p:spTgt spid="21"/>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strips(downLeft)">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strips(downLeft)">
                                      <p:cBhvr>
                                        <p:cTn id="40" dur="500"/>
                                        <p:tgtEl>
                                          <p:spTgt spid="23"/>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strips(downLeft)">
                                      <p:cBhvr>
                                        <p:cTn id="43" dur="500"/>
                                        <p:tgtEl>
                                          <p:spTgt spid="35"/>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36"/>
                                        </p:tgtEl>
                                        <p:attrNameLst>
                                          <p:attrName>style.visibility</p:attrName>
                                        </p:attrNameLst>
                                      </p:cBhvr>
                                      <p:to>
                                        <p:strVal val="visible"/>
                                      </p:to>
                                    </p:set>
                                    <p:animEffect transition="in" filter="strips(downLeft)">
                                      <p:cBhvr>
                                        <p:cTn id="46"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2" grpId="0" animBg="1"/>
      <p:bldP spid="33" grpId="0" animBg="1"/>
      <p:bldP spid="34" grpId="0" animBg="1"/>
      <p:bldP spid="19" grpId="0" animBg="1"/>
      <p:bldP spid="21" grpId="0" animBg="1"/>
      <p:bldP spid="22" grpId="0" animBg="1"/>
      <p:bldP spid="23" grpId="0" animBg="1"/>
      <p:bldP spid="35" grpId="0" animBg="1"/>
      <p:bldP spid="3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71501"/>
            <a:ext cx="27432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كل حسد وكل تجربة وكل فعل الشيطان ومؤامرة الناس الاشرار وقيام الاعداء الخفيين والظاهرين. انزعها عنا. وعن سائر شعبك. وعن هذه الكنيسة. </a:t>
            </a:r>
            <a:endParaRPr lang="ar-SA" sz="3000" dirty="0"/>
          </a:p>
        </p:txBody>
      </p:sp>
      <p:sp>
        <p:nvSpPr>
          <p:cNvPr id="8" name="TextBox 7"/>
          <p:cNvSpPr txBox="1"/>
          <p:nvPr/>
        </p:nvSpPr>
        <p:spPr>
          <a:xfrm>
            <a:off x="3219450" y="171500"/>
            <a:ext cx="28575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إفثونوس نيفين بى راسموس نيفين إن </a:t>
            </a:r>
            <a:br>
              <a:rPr lang="ar-SA" sz="3000" dirty="0" smtClean="0"/>
            </a:br>
            <a:r>
              <a:rPr lang="ar-SA" sz="3000" dirty="0" smtClean="0"/>
              <a:t>إرجيا نيفين إنتى</a:t>
            </a:r>
            <a:r>
              <a:rPr lang="en-US" sz="3000" dirty="0" smtClean="0"/>
              <a:t> </a:t>
            </a:r>
            <a:r>
              <a:rPr lang="ar-SA" sz="3000" dirty="0" smtClean="0"/>
              <a:t>إبساطاناس إبسوتشنى إنتى هان رومى إف هوؤو نيم إبطونف إى إبشوى إنتى هان جاجي نى إتهيب نيم ني</a:t>
            </a:r>
            <a:r>
              <a:rPr lang="en-US" sz="3000" dirty="0" smtClean="0"/>
              <a:t> </a:t>
            </a:r>
            <a:r>
              <a:rPr lang="ar-SA" sz="3000" dirty="0" smtClean="0"/>
              <a:t>إثئوأونه إيفول</a:t>
            </a:r>
            <a:r>
              <a:rPr lang="en-US" sz="3000" dirty="0" smtClean="0"/>
              <a:t> </a:t>
            </a:r>
            <a:r>
              <a:rPr lang="ar-SA" sz="3000" dirty="0" smtClean="0"/>
              <a:t>آليتو إيفول هارن</a:t>
            </a:r>
            <a:r>
              <a:rPr lang="en-US" sz="3000" dirty="0" smtClean="0"/>
              <a:t> </a:t>
            </a:r>
            <a:r>
              <a:rPr lang="ar-SA" sz="3000" dirty="0" smtClean="0"/>
              <a:t>نيم إيفول ها بيك لاؤس تيرف</a:t>
            </a:r>
            <a:endParaRPr lang="en-US" sz="3000" dirty="0"/>
          </a:p>
        </p:txBody>
      </p:sp>
      <p:sp>
        <p:nvSpPr>
          <p:cNvPr id="9" name="TextBox 8"/>
          <p:cNvSpPr txBox="1"/>
          <p:nvPr/>
        </p:nvSpPr>
        <p:spPr>
          <a:xfrm>
            <a:off x="228600" y="171500"/>
            <a:ext cx="28956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All envy, all temptation, all the work of Satan, the council of wicked men and the rising up of enemies, hidden and manifest, take them away from And from all Your people, and from this church, us.</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152401"/>
            <a:ext cx="27432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مقدس وكريم جسد ودم حقيقي ليسوع المسيح إبن </a:t>
            </a:r>
            <a:br>
              <a:rPr lang="ar-EG" dirty="0" smtClean="0"/>
            </a:br>
            <a:r>
              <a:rPr lang="ar-EG" dirty="0" smtClean="0"/>
              <a:t>إلهنا آمين</a:t>
            </a:r>
            <a:endParaRPr lang="en-US" dirty="0"/>
          </a:p>
        </p:txBody>
      </p:sp>
      <p:sp>
        <p:nvSpPr>
          <p:cNvPr id="21" name="TextBox 20"/>
          <p:cNvSpPr txBox="1"/>
          <p:nvPr/>
        </p:nvSpPr>
        <p:spPr>
          <a:xfrm>
            <a:off x="3219450" y="152400"/>
            <a:ext cx="28575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آجيون تيمون سوما كي إيما آليثينون إيسوخرستوطوثيئو إيمون آمين</a:t>
            </a:r>
            <a:endParaRPr lang="ar-SA" dirty="0"/>
          </a:p>
        </p:txBody>
      </p:sp>
      <p:sp>
        <p:nvSpPr>
          <p:cNvPr id="22" name="TextBox 21"/>
          <p:cNvSpPr txBox="1"/>
          <p:nvPr/>
        </p:nvSpPr>
        <p:spPr>
          <a:xfrm>
            <a:off x="228600" y="152400"/>
            <a:ext cx="2895600" cy="20928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The holy, precious body and the true blood of Jesus Christ, Son of our God. Amen. </a:t>
            </a:r>
            <a:endParaRPr lang="en-US" sz="2600" dirty="0"/>
          </a:p>
        </p:txBody>
      </p:sp>
      <p:sp>
        <p:nvSpPr>
          <p:cNvPr id="23" name="TextBox 22"/>
          <p:cNvSpPr txBox="1"/>
          <p:nvPr/>
        </p:nvSpPr>
        <p:spPr>
          <a:xfrm>
            <a:off x="6172200" y="23622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5" name="TextBox 34"/>
          <p:cNvSpPr txBox="1"/>
          <p:nvPr/>
        </p:nvSpPr>
        <p:spPr>
          <a:xfrm>
            <a:off x="3219450" y="23622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6" name="TextBox 35"/>
          <p:cNvSpPr txBox="1"/>
          <p:nvPr/>
        </p:nvSpPr>
        <p:spPr>
          <a:xfrm>
            <a:off x="228600" y="23622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
        <p:nvSpPr>
          <p:cNvPr id="16" name="TextBox 15"/>
          <p:cNvSpPr txBox="1"/>
          <p:nvPr/>
        </p:nvSpPr>
        <p:spPr>
          <a:xfrm>
            <a:off x="6172200" y="3099377"/>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جسد ودم عمانوئيل إلهنا هذا هو </a:t>
            </a:r>
            <a:br>
              <a:rPr lang="ar-SA" dirty="0" smtClean="0"/>
            </a:br>
            <a:r>
              <a:rPr lang="ar-SA" dirty="0" smtClean="0"/>
              <a:t>بالحقيقة آمين</a:t>
            </a:r>
            <a:endParaRPr lang="en-US" dirty="0"/>
          </a:p>
        </p:txBody>
      </p:sp>
      <p:sp>
        <p:nvSpPr>
          <p:cNvPr id="20" name="TextBox 19"/>
          <p:cNvSpPr txBox="1"/>
          <p:nvPr/>
        </p:nvSpPr>
        <p:spPr>
          <a:xfrm>
            <a:off x="3219450" y="3099376"/>
            <a:ext cx="2857500" cy="18158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بي سوما نيم بي إسنوف إنتي إممانوئيل بيننوتي فاي بي خين أوميتي آمين.</a:t>
            </a:r>
            <a:endParaRPr lang="ar-SA" sz="2800" dirty="0"/>
          </a:p>
        </p:txBody>
      </p:sp>
      <p:sp>
        <p:nvSpPr>
          <p:cNvPr id="24" name="TextBox 23"/>
          <p:cNvSpPr txBox="1"/>
          <p:nvPr/>
        </p:nvSpPr>
        <p:spPr>
          <a:xfrm>
            <a:off x="228600" y="3099376"/>
            <a:ext cx="2895600" cy="20928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The body and the blood of Emmanuel our God; this is true. Amen.</a:t>
            </a:r>
            <a:endParaRPr lang="en-US" sz="2600" dirty="0"/>
          </a:p>
        </p:txBody>
      </p:sp>
      <p:sp>
        <p:nvSpPr>
          <p:cNvPr id="25" name="TextBox 24"/>
          <p:cNvSpPr txBox="1"/>
          <p:nvPr/>
        </p:nvSpPr>
        <p:spPr>
          <a:xfrm>
            <a:off x="6172200" y="52578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حقًا أؤمن </a:t>
            </a:r>
            <a:endParaRPr lang="en-US" dirty="0"/>
          </a:p>
        </p:txBody>
      </p:sp>
      <p:sp>
        <p:nvSpPr>
          <p:cNvPr id="26" name="TextBox 25"/>
          <p:cNvSpPr txBox="1"/>
          <p:nvPr/>
        </p:nvSpPr>
        <p:spPr>
          <a:xfrm>
            <a:off x="3219450" y="52578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أمين تي ناهيتي</a:t>
            </a:r>
            <a:endParaRPr lang="en-US" dirty="0"/>
          </a:p>
        </p:txBody>
      </p:sp>
      <p:sp>
        <p:nvSpPr>
          <p:cNvPr id="27" name="TextBox 26"/>
          <p:cNvSpPr txBox="1"/>
          <p:nvPr/>
        </p:nvSpPr>
        <p:spPr>
          <a:xfrm>
            <a:off x="228600" y="52578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 I believe.</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strips(downLeft)">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strips(downLeft)">
                                      <p:cBhvr>
                                        <p:cTn id="18" dur="500"/>
                                        <p:tgtEl>
                                          <p:spTgt spid="2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5"/>
                                        </p:tgtEl>
                                        <p:attrNameLst>
                                          <p:attrName>style.visibility</p:attrName>
                                        </p:attrNameLst>
                                      </p:cBhvr>
                                      <p:to>
                                        <p:strVal val="visible"/>
                                      </p:to>
                                    </p:set>
                                    <p:animEffect transition="in" filter="strips(downLeft)">
                                      <p:cBhvr>
                                        <p:cTn id="21" dur="500"/>
                                        <p:tgtEl>
                                          <p:spTgt spid="35"/>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strips(downLeft)">
                                      <p:cBhvr>
                                        <p:cTn id="24" dur="500"/>
                                        <p:tgtEl>
                                          <p:spTgt spid="36"/>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strips(downLeft)">
                                      <p:cBhvr>
                                        <p:cTn id="32" dur="500"/>
                                        <p:tgtEl>
                                          <p:spTgt spid="2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strips(downLeft)">
                                      <p:cBhvr>
                                        <p:cTn id="35" dur="500"/>
                                        <p:tgtEl>
                                          <p:spTgt spid="24"/>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strips(downLeft)">
                                      <p:cBhvr>
                                        <p:cTn id="40" dur="500"/>
                                        <p:tgtEl>
                                          <p:spTgt spid="25"/>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strips(downLeft)">
                                      <p:cBhvr>
                                        <p:cTn id="43" dur="500"/>
                                        <p:tgtEl>
                                          <p:spTgt spid="26"/>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strips(downLeft)">
                                      <p:cBhvr>
                                        <p:cTn id="46"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23" grpId="0" animBg="1"/>
      <p:bldP spid="35" grpId="0" animBg="1"/>
      <p:bldP spid="36" grpId="0" animBg="1"/>
      <p:bldP spid="16" grpId="0" animBg="1"/>
      <p:bldP spid="20" grpId="0" animBg="1"/>
      <p:bldP spid="24" grpId="0" animBg="1"/>
      <p:bldP spid="25" grpId="0" animBg="1"/>
      <p:bldP spid="26" grpId="0" animBg="1"/>
      <p:bldP spid="27" grpId="0" animBg="1"/>
    </p:bld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آمين. آمين. آمين. أؤمن. أؤمن. أؤمن. واعترف إلي النفس الاخير. أن هذا هو الجسد المحيي، الذي أخذه ابنك الوحيد الجنس، ربنا وإلهنا ومخلصنا يسوع المسيح من سيدتنا و ملكتنا كلنا والدة الاله القديسة الطاهرة مريم. وجعله واحدا مع لاهوته بغير اختلاط ولا امتزاج ولا تغيير.</a:t>
            </a:r>
            <a:endParaRPr lang="en-US" sz="2800" dirty="0"/>
          </a:p>
        </p:txBody>
      </p:sp>
      <p:sp>
        <p:nvSpPr>
          <p:cNvPr id="27" name="TextBox 26"/>
          <p:cNvSpPr txBox="1"/>
          <p:nvPr/>
        </p:nvSpPr>
        <p:spPr>
          <a:xfrm>
            <a:off x="3219450" y="152400"/>
            <a:ext cx="28575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آمين آمين آمين </a:t>
            </a:r>
            <a:br>
              <a:rPr lang="ar-SA" sz="2500" dirty="0" smtClean="0"/>
            </a:br>
            <a:r>
              <a:rPr lang="ar-SA" sz="2500" dirty="0" smtClean="0"/>
              <a:t>تيناهتي تيناهتي تيناهتي </a:t>
            </a:r>
            <a:br>
              <a:rPr lang="ar-SA" sz="2500" dirty="0" smtClean="0"/>
            </a:br>
            <a:r>
              <a:rPr lang="ar-SA" sz="2500" dirty="0" smtClean="0"/>
              <a:t>أووه تيئير اومولجين شابي نيفي إنخائية جي ثاي تي تيساريكس إنريف تانخو إبطا بيك مونوجينيس إنشيري </a:t>
            </a:r>
            <a:br>
              <a:rPr lang="ar-SA" sz="2500" dirty="0" smtClean="0"/>
            </a:br>
            <a:r>
              <a:rPr lang="ar-SA" sz="2500" dirty="0" smtClean="0"/>
              <a:t>بين شويس اووه بيننوتي اووه بينسوتير إيسوس بي إخرستوس تشيتس إيقول خين تين شويإننيب تيرين تيثيئوطوكوس إثؤواب تي </a:t>
            </a:r>
            <a:br>
              <a:rPr lang="ar-SA" sz="2500" dirty="0" smtClean="0"/>
            </a:br>
            <a:r>
              <a:rPr lang="ar-SA" sz="2500" dirty="0" smtClean="0"/>
              <a:t>آجيا ماريا آف أيس إنؤواي نيم تيفميثنوتي خين أوميت أتموجت نيم اوميت آتثوخ نيم اوميت</a:t>
            </a:r>
            <a:endParaRPr lang="ar-SA" sz="2500" dirty="0"/>
          </a:p>
        </p:txBody>
      </p:sp>
      <p:sp>
        <p:nvSpPr>
          <p:cNvPr id="28" name="TextBox 27"/>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Amen. Amen. Amen. I believe, I believe, I believe and confess to the last breath that this is the life-giving Flesh that Your only-begotten Son, our Lord, God, and Savior Jesus Christ, took from our lady, the Lady of us all, the holy Theotokos, Saint Mary. He made It One with His divinity without mingling, without confusion, and without alteration.</a:t>
            </a:r>
            <a:endParaRPr lang="en-US" sz="22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58015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50" dirty="0" smtClean="0"/>
              <a:t>واعترف الاعتراف الحسن أمام بيلاطس البنطي. وسلمه عنا علي خشبة الصليب المقدسة، بإرادته وحده، عنا كلنا. بالحقيقة أؤمن، أن لاهوته لم يفارق ناسوته لحظة واحدة ولا طرفة عين. يعطى عنا خلاصا وغفرانا للخطايا وحياة أبدية لمن يتناول منه. أؤمن. أؤمن. أؤمن. أن هذا هو بالحقيقة. آمين.</a:t>
            </a:r>
            <a:endParaRPr lang="en-US" sz="2650" dirty="0"/>
          </a:p>
        </p:txBody>
      </p:sp>
      <p:sp>
        <p:nvSpPr>
          <p:cNvPr id="27" name="TextBox 26"/>
          <p:cNvSpPr txBox="1"/>
          <p:nvPr/>
        </p:nvSpPr>
        <p:spPr>
          <a:xfrm>
            <a:off x="3219450" y="152400"/>
            <a:ext cx="28575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200" dirty="0" smtClean="0"/>
              <a:t>آتشيقتي إي آفئير أومولوجين إنتي أومولوجيا إيثنانيس ناهرين بونتيوس بيلانوس آفتيس إي إهري إيجون هيجين بي شي إثؤواب إنتي بي إستافروس خين بيف أؤوش إممين إمموف إي إهري إيجون تيرين آليثوس تيناهتي جي إمبي تيفيثنوتي فورج إيتيفميترومي إن أوسوسو إنئو اوت اوذي أوريكي إمقالب إقتي إمموس </a:t>
            </a:r>
            <a:br>
              <a:rPr lang="ar-SA" sz="2200" dirty="0" smtClean="0"/>
            </a:br>
            <a:r>
              <a:rPr lang="ar-SA" sz="2200" dirty="0" smtClean="0"/>
              <a:t>إيجون إن أو سوتس نيم أوكو إيقول إنتي ني نوفي نيم أو أونخ ان إبنيه إن نيئثناتشي إيقول إنخخيتس تيناهتي تيناهتي تيناهتي جي ثاي تي خين أوميثمي آمين</a:t>
            </a:r>
            <a:endParaRPr lang="ar-SA" sz="2200" dirty="0"/>
          </a:p>
        </p:txBody>
      </p:sp>
      <p:sp>
        <p:nvSpPr>
          <p:cNvPr id="28" name="TextBox 27"/>
          <p:cNvSpPr txBox="1"/>
          <p:nvPr/>
        </p:nvSpPr>
        <p:spPr>
          <a:xfrm>
            <a:off x="228600" y="1524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100" dirty="0" smtClean="0"/>
              <a:t>He confessed the good confession before Pontius Pilate. He gave It up for us upon the holy wood of the Cross, of His own will, for us all. Truly I believe that His divinity parted not from His humanity for a single moment, nor a twinkling of an eye; given for us for salvation, remission of sins, and eternal life to those who partake of Him. I believe, I believe, I believe that this is true. Amen.</a:t>
            </a:r>
            <a:endParaRPr lang="en-US" sz="21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1" name="TextBox 10"/>
          <p:cNvSpPr txBox="1"/>
          <p:nvPr/>
        </p:nvSpPr>
        <p:spPr>
          <a:xfrm>
            <a:off x="6172200" y="152401"/>
            <a:ext cx="2743200" cy="569386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آمين. آمين. آمين. أؤمن. آؤمن. آؤمن. أن هذا هو بالحقيقة. آمين. اطلبوا عنا وعن كل المسيحيين الذين قالوا لنا من أجلهم، أذكرونا في بيت الرب. سلام ومحبة يسوع المسيح تكون معكم، رتلوا بنشيد هلليلويا صلوا من أجل التناول باستحقاق من هذه الاسرار المقدسة الطاهرة السمائية.</a:t>
            </a:r>
            <a:br>
              <a:rPr lang="ar-EG" sz="2600" dirty="0" smtClean="0"/>
            </a:br>
            <a:r>
              <a:rPr lang="ar-EG" sz="2600" dirty="0" smtClean="0"/>
              <a:t>يا رب ارحم.</a:t>
            </a:r>
            <a:endParaRPr lang="en-US" sz="2600" dirty="0"/>
          </a:p>
        </p:txBody>
      </p:sp>
      <p:sp>
        <p:nvSpPr>
          <p:cNvPr id="12" name="TextBox 11"/>
          <p:cNvSpPr txBox="1"/>
          <p:nvPr/>
        </p:nvSpPr>
        <p:spPr>
          <a:xfrm>
            <a:off x="3219450" y="152400"/>
            <a:ext cx="2857500" cy="563231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400" dirty="0" smtClean="0"/>
              <a:t>آمين آمين آمين تيناهتي تيناهتي تيناهتي جي ثاي تي خين أوميثمي آمين طقه إي إهري إيجون نيم </a:t>
            </a:r>
            <a:br>
              <a:rPr lang="ar-SA" sz="2400" dirty="0" smtClean="0"/>
            </a:br>
            <a:r>
              <a:rPr lang="ar-SA" sz="2400" dirty="0" smtClean="0"/>
              <a:t>إيجين إخرستيانوس نيقين </a:t>
            </a:r>
            <a:br>
              <a:rPr lang="ar-SA" sz="2400" dirty="0" smtClean="0"/>
            </a:br>
            <a:r>
              <a:rPr lang="ar-SA" sz="2400" dirty="0" smtClean="0"/>
              <a:t>إيطاف جوس نان إثقيطوجي آريبنميقئي خين إبئي إم إبشويس إي إيريني كي آغابي إيسو إخرستو ميث إيمون إبسالاتي جو الليلويا إبروس إفكساستي إيبرتيس أكسياس ميتالبسيوس أكرانتون كي إيبورانيون تون آجيون ميستيريون كيريي إليسون.</a:t>
            </a:r>
            <a:endParaRPr lang="en-US" sz="2400" dirty="0" smtClean="0"/>
          </a:p>
        </p:txBody>
      </p:sp>
      <p:sp>
        <p:nvSpPr>
          <p:cNvPr id="13" name="TextBox 12"/>
          <p:cNvSpPr txBox="1"/>
          <p:nvPr/>
        </p:nvSpPr>
        <p:spPr>
          <a:xfrm>
            <a:off x="228600" y="152400"/>
            <a:ext cx="2895600" cy="584775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Amen. Amen. Amen. I believe, I believe, I believe that this is so in truth. Amen. Pray for us and for all Christians who said to us concerning them, "Remember us in the house of the Lord." The Peace and Love of Jesus Christ be with you. Sing. Alleluia. Pray for the worthy communion of the immaculate, heavenly, and holy mysteries.</a:t>
            </a:r>
            <a:br>
              <a:rPr lang="en-US" sz="2200" dirty="0" smtClean="0"/>
            </a:br>
            <a:r>
              <a:rPr lang="en-US" sz="2200" dirty="0" smtClean="0"/>
              <a:t>Lord have mercy.</a:t>
            </a:r>
            <a:endParaRPr lang="en-US" sz="22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trips(downLeft)">
                                      <p:cBhvr>
                                        <p:cTn id="10" dur="500"/>
                                        <p:tgtEl>
                                          <p:spTgt spid="12"/>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strips(downLeft)">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2697541"/>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المجد لك يا رب، المجد لك.</a:t>
            </a:r>
            <a:endParaRPr lang="en-US" dirty="0"/>
          </a:p>
        </p:txBody>
      </p:sp>
      <p:sp>
        <p:nvSpPr>
          <p:cNvPr id="14" name="TextBox 13"/>
          <p:cNvSpPr txBox="1"/>
          <p:nvPr/>
        </p:nvSpPr>
        <p:spPr>
          <a:xfrm>
            <a:off x="3219450" y="2697540"/>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ذوكساسي كيريي ذو كساسي</a:t>
            </a:r>
            <a:endParaRPr lang="en-US" dirty="0"/>
          </a:p>
        </p:txBody>
      </p:sp>
      <p:sp>
        <p:nvSpPr>
          <p:cNvPr id="15" name="TextBox 14"/>
          <p:cNvSpPr txBox="1"/>
          <p:nvPr/>
        </p:nvSpPr>
        <p:spPr>
          <a:xfrm>
            <a:off x="228600" y="2697540"/>
            <a:ext cx="28956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Glory to You O Lord, glory to You.</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هلليلويا.</a:t>
            </a:r>
            <a:endParaRPr lang="en-US" sz="2800" dirty="0"/>
          </a:p>
        </p:txBody>
      </p:sp>
      <p:sp>
        <p:nvSpPr>
          <p:cNvPr id="14" name="TextBox 13"/>
          <p:cNvSpPr txBox="1"/>
          <p:nvPr/>
        </p:nvSpPr>
        <p:spPr>
          <a:xfrm>
            <a:off x="3219450" y="152400"/>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900" dirty="0" smtClean="0"/>
              <a:t>ألليلويا.</a:t>
            </a:r>
            <a:endParaRPr lang="en-US" sz="2900" dirty="0"/>
          </a:p>
        </p:txBody>
      </p:sp>
      <p:sp>
        <p:nvSpPr>
          <p:cNvPr id="15" name="TextBox 14"/>
          <p:cNvSpPr txBox="1"/>
          <p:nvPr/>
        </p:nvSpPr>
        <p:spPr>
          <a:xfrm>
            <a:off x="228600" y="152400"/>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Alleluia.</a:t>
            </a:r>
            <a:endParaRPr lang="en-US" sz="2800" dirty="0"/>
          </a:p>
        </p:txBody>
      </p:sp>
      <p:sp>
        <p:nvSpPr>
          <p:cNvPr id="7" name="TextBox 6"/>
          <p:cNvSpPr txBox="1"/>
          <p:nvPr/>
        </p:nvSpPr>
        <p:spPr>
          <a:xfrm>
            <a:off x="6172200" y="863025"/>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سبحوا الله في جميع قديسيه.</a:t>
            </a:r>
            <a:endParaRPr lang="en-US" sz="2800" dirty="0"/>
          </a:p>
        </p:txBody>
      </p:sp>
      <p:sp>
        <p:nvSpPr>
          <p:cNvPr id="8" name="TextBox 7"/>
          <p:cNvSpPr txBox="1"/>
          <p:nvPr/>
        </p:nvSpPr>
        <p:spPr>
          <a:xfrm>
            <a:off x="3219450" y="863024"/>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إى افنوتى خين نيثؤواف تيروإنطاف</a:t>
            </a:r>
            <a:endParaRPr lang="en-US" sz="2600" dirty="0"/>
          </a:p>
        </p:txBody>
      </p:sp>
      <p:sp>
        <p:nvSpPr>
          <p:cNvPr id="9" name="TextBox 8"/>
          <p:cNvSpPr txBox="1"/>
          <p:nvPr/>
        </p:nvSpPr>
        <p:spPr>
          <a:xfrm>
            <a:off x="228600" y="863024"/>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Praise God in all His saints.</a:t>
            </a:r>
            <a:endParaRPr lang="en-US" sz="2800" dirty="0"/>
          </a:p>
        </p:txBody>
      </p:sp>
      <p:sp>
        <p:nvSpPr>
          <p:cNvPr id="11" name="TextBox 10"/>
          <p:cNvSpPr txBox="1"/>
          <p:nvPr/>
        </p:nvSpPr>
        <p:spPr>
          <a:xfrm>
            <a:off x="6172200" y="1905000"/>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سبحوه في جلد قوته</a:t>
            </a:r>
            <a:endParaRPr lang="en-US" sz="2800" dirty="0"/>
          </a:p>
        </p:txBody>
      </p:sp>
      <p:sp>
        <p:nvSpPr>
          <p:cNvPr id="12" name="TextBox 11"/>
          <p:cNvSpPr txBox="1"/>
          <p:nvPr/>
        </p:nvSpPr>
        <p:spPr>
          <a:xfrm>
            <a:off x="3219450" y="19050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خين بى تجرو إنتى تيفجوم </a:t>
            </a:r>
            <a:endParaRPr lang="en-US" sz="2600" dirty="0"/>
          </a:p>
        </p:txBody>
      </p:sp>
      <p:sp>
        <p:nvSpPr>
          <p:cNvPr id="13" name="TextBox 12"/>
          <p:cNvSpPr txBox="1"/>
          <p:nvPr/>
        </p:nvSpPr>
        <p:spPr>
          <a:xfrm>
            <a:off x="228600" y="1905000"/>
            <a:ext cx="2895600" cy="12003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in the firmament of His power.</a:t>
            </a:r>
            <a:endParaRPr lang="en-US" sz="2400" dirty="0"/>
          </a:p>
        </p:txBody>
      </p:sp>
      <p:sp>
        <p:nvSpPr>
          <p:cNvPr id="16" name="TextBox 15"/>
          <p:cNvSpPr txBox="1"/>
          <p:nvPr/>
        </p:nvSpPr>
        <p:spPr>
          <a:xfrm>
            <a:off x="6172200" y="3200401"/>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سبحوه على</a:t>
            </a:r>
            <a:r>
              <a:rPr lang="en-US" sz="2800" dirty="0" smtClean="0"/>
              <a:t> </a:t>
            </a:r>
            <a:r>
              <a:rPr lang="ar-SA" sz="2800" dirty="0" smtClean="0"/>
              <a:t>مقدرته</a:t>
            </a:r>
            <a:endParaRPr lang="en-US" sz="2800" dirty="0"/>
          </a:p>
        </p:txBody>
      </p:sp>
      <p:sp>
        <p:nvSpPr>
          <p:cNvPr id="19" name="TextBox 18"/>
          <p:cNvSpPr txBox="1"/>
          <p:nvPr/>
        </p:nvSpPr>
        <p:spPr>
          <a:xfrm>
            <a:off x="3219450" y="32004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 إزمو إيروف إيه إهرى هى جين تيف ميت جوري</a:t>
            </a:r>
            <a:endParaRPr lang="en-US" sz="2600" dirty="0"/>
          </a:p>
        </p:txBody>
      </p:sp>
      <p:sp>
        <p:nvSpPr>
          <p:cNvPr id="20" name="TextBox 19"/>
          <p:cNvSpPr txBox="1"/>
          <p:nvPr/>
        </p:nvSpPr>
        <p:spPr>
          <a:xfrm>
            <a:off x="228600" y="3200400"/>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for His mighty acts.</a:t>
            </a:r>
            <a:endParaRPr lang="en-US" sz="2400" dirty="0"/>
          </a:p>
        </p:txBody>
      </p:sp>
      <p:sp>
        <p:nvSpPr>
          <p:cNvPr id="21" name="TextBox 20"/>
          <p:cNvSpPr txBox="1"/>
          <p:nvPr/>
        </p:nvSpPr>
        <p:spPr>
          <a:xfrm>
            <a:off x="6172200" y="4191001"/>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سبحوه ككثرةعظمته</a:t>
            </a:r>
            <a:endParaRPr lang="en-US" sz="2800" dirty="0"/>
          </a:p>
        </p:txBody>
      </p:sp>
      <p:sp>
        <p:nvSpPr>
          <p:cNvPr id="22" name="TextBox 21"/>
          <p:cNvSpPr txBox="1"/>
          <p:nvPr/>
        </p:nvSpPr>
        <p:spPr>
          <a:xfrm>
            <a:off x="3200400" y="41910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كاطا إباشاى انتى</a:t>
            </a:r>
            <a:r>
              <a:rPr lang="en-US" sz="2600" dirty="0" smtClean="0"/>
              <a:t> </a:t>
            </a:r>
            <a:r>
              <a:rPr lang="ar-EG" sz="2600" dirty="0" smtClean="0"/>
              <a:t>تيف ميتنشتى</a:t>
            </a:r>
            <a:endParaRPr lang="en-US" sz="2600" dirty="0"/>
          </a:p>
        </p:txBody>
      </p:sp>
      <p:sp>
        <p:nvSpPr>
          <p:cNvPr id="23" name="TextBox 22"/>
          <p:cNvSpPr txBox="1"/>
          <p:nvPr/>
        </p:nvSpPr>
        <p:spPr>
          <a:xfrm>
            <a:off x="228600" y="4191000"/>
            <a:ext cx="2895600" cy="115416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Praise Him according to the multitudes of His greatness.</a:t>
            </a:r>
            <a:endParaRPr lang="en-US" sz="2300" dirty="0"/>
          </a:p>
        </p:txBody>
      </p:sp>
      <p:sp>
        <p:nvSpPr>
          <p:cNvPr id="25" name="TextBox 24"/>
          <p:cNvSpPr txBox="1"/>
          <p:nvPr/>
        </p:nvSpPr>
        <p:spPr>
          <a:xfrm>
            <a:off x="6172200" y="5475982"/>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سبحوه بصوت</a:t>
            </a:r>
            <a:r>
              <a:rPr lang="en-US" sz="2800" dirty="0" smtClean="0"/>
              <a:t> </a:t>
            </a:r>
            <a:r>
              <a:rPr lang="ar-EG" sz="2800" dirty="0" smtClean="0"/>
              <a:t>البوق</a:t>
            </a:r>
            <a:endParaRPr lang="en-US" sz="2800" dirty="0"/>
          </a:p>
        </p:txBody>
      </p:sp>
      <p:sp>
        <p:nvSpPr>
          <p:cNvPr id="26" name="TextBox 25"/>
          <p:cNvSpPr txBox="1"/>
          <p:nvPr/>
        </p:nvSpPr>
        <p:spPr>
          <a:xfrm>
            <a:off x="3219450" y="5475981"/>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ايروف خين أو اسمى انصالبنغوس</a:t>
            </a:r>
            <a:endParaRPr lang="en-US" sz="2600" dirty="0"/>
          </a:p>
        </p:txBody>
      </p:sp>
      <p:sp>
        <p:nvSpPr>
          <p:cNvPr id="27" name="TextBox 26"/>
          <p:cNvSpPr txBox="1"/>
          <p:nvPr/>
        </p:nvSpPr>
        <p:spPr>
          <a:xfrm>
            <a:off x="228600" y="5475981"/>
            <a:ext cx="2895600" cy="80021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Praise Him with the sound of the trumpet.</a:t>
            </a:r>
            <a:endParaRPr lang="en-US" sz="23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strips(downLeft)">
                                      <p:cBhvr>
                                        <p:cTn id="29" dur="500"/>
                                        <p:tgtEl>
                                          <p:spTgt spid="11"/>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trips(downLeft)">
                                      <p:cBhvr>
                                        <p:cTn id="32" dur="500"/>
                                        <p:tgtEl>
                                          <p:spTgt spid="12"/>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strips(downLeft)">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strips(downLeft)">
                                      <p:cBhvr>
                                        <p:cTn id="40" dur="500"/>
                                        <p:tgtEl>
                                          <p:spTgt spid="16"/>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strips(downLeft)">
                                      <p:cBhvr>
                                        <p:cTn id="43" dur="500"/>
                                        <p:tgtEl>
                                          <p:spTgt spid="19"/>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strips(downLeft)">
                                      <p:cBhvr>
                                        <p:cTn id="46" dur="500"/>
                                        <p:tgtEl>
                                          <p:spTgt spid="20"/>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strips(downLeft)">
                                      <p:cBhvr>
                                        <p:cTn id="51" dur="500"/>
                                        <p:tgtEl>
                                          <p:spTgt spid="21"/>
                                        </p:tgtEl>
                                      </p:cBhvr>
                                    </p:animEffect>
                                  </p:childTnLst>
                                </p:cTn>
                              </p:par>
                              <p:par>
                                <p:cTn id="52" presetID="18" presetClass="entr" presetSubtype="12" fill="hold" grpId="0" nodeType="withEffect">
                                  <p:stCondLst>
                                    <p:cond delay="0"/>
                                  </p:stCondLst>
                                  <p:childTnLst>
                                    <p:set>
                                      <p:cBhvr>
                                        <p:cTn id="53" dur="1" fill="hold">
                                          <p:stCondLst>
                                            <p:cond delay="0"/>
                                          </p:stCondLst>
                                        </p:cTn>
                                        <p:tgtEl>
                                          <p:spTgt spid="22"/>
                                        </p:tgtEl>
                                        <p:attrNameLst>
                                          <p:attrName>style.visibility</p:attrName>
                                        </p:attrNameLst>
                                      </p:cBhvr>
                                      <p:to>
                                        <p:strVal val="visible"/>
                                      </p:to>
                                    </p:set>
                                    <p:animEffect transition="in" filter="strips(downLeft)">
                                      <p:cBhvr>
                                        <p:cTn id="54" dur="500"/>
                                        <p:tgtEl>
                                          <p:spTgt spid="22"/>
                                        </p:tgtEl>
                                      </p:cBhvr>
                                    </p:animEffect>
                                  </p:childTnLst>
                                </p:cTn>
                              </p:par>
                              <p:par>
                                <p:cTn id="55" presetID="18" presetClass="entr" presetSubtype="12"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strips(downLeft)">
                                      <p:cBhvr>
                                        <p:cTn id="57" dur="500"/>
                                        <p:tgtEl>
                                          <p:spTgt spid="23"/>
                                        </p:tgtEl>
                                      </p:cBhvr>
                                    </p:animEffect>
                                  </p:childTnLst>
                                </p:cTn>
                              </p:par>
                            </p:childTnLst>
                          </p:cTn>
                        </p:par>
                      </p:childTnLst>
                    </p:cTn>
                  </p:par>
                  <p:par>
                    <p:cTn id="58" fill="hold">
                      <p:stCondLst>
                        <p:cond delay="indefinite"/>
                      </p:stCondLst>
                      <p:childTnLst>
                        <p:par>
                          <p:cTn id="59" fill="hold">
                            <p:stCondLst>
                              <p:cond delay="0"/>
                            </p:stCondLst>
                            <p:childTnLst>
                              <p:par>
                                <p:cTn id="60" presetID="18" presetClass="entr" presetSubtype="12"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strips(downLeft)">
                                      <p:cBhvr>
                                        <p:cTn id="62" dur="500"/>
                                        <p:tgtEl>
                                          <p:spTgt spid="25"/>
                                        </p:tgtEl>
                                      </p:cBhvr>
                                    </p:animEffect>
                                  </p:childTnLst>
                                </p:cTn>
                              </p:par>
                              <p:par>
                                <p:cTn id="63" presetID="18" presetClass="entr" presetSubtype="12" fill="hold" grpId="0" nodeType="withEffect">
                                  <p:stCondLst>
                                    <p:cond delay="0"/>
                                  </p:stCondLst>
                                  <p:childTnLst>
                                    <p:set>
                                      <p:cBhvr>
                                        <p:cTn id="64" dur="1" fill="hold">
                                          <p:stCondLst>
                                            <p:cond delay="0"/>
                                          </p:stCondLst>
                                        </p:cTn>
                                        <p:tgtEl>
                                          <p:spTgt spid="26"/>
                                        </p:tgtEl>
                                        <p:attrNameLst>
                                          <p:attrName>style.visibility</p:attrName>
                                        </p:attrNameLst>
                                      </p:cBhvr>
                                      <p:to>
                                        <p:strVal val="visible"/>
                                      </p:to>
                                    </p:set>
                                    <p:animEffect transition="in" filter="strips(downLeft)">
                                      <p:cBhvr>
                                        <p:cTn id="65" dur="500"/>
                                        <p:tgtEl>
                                          <p:spTgt spid="26"/>
                                        </p:tgtEl>
                                      </p:cBhvr>
                                    </p:animEffect>
                                  </p:childTnLst>
                                </p:cTn>
                              </p:par>
                              <p:par>
                                <p:cTn id="66" presetID="18" presetClass="entr" presetSubtype="12" fill="hold" grpId="0" nodeType="with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strips(downLeft)">
                                      <p:cBhvr>
                                        <p:cTn id="68"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7" grpId="0" animBg="1"/>
      <p:bldP spid="8" grpId="0" animBg="1"/>
      <p:bldP spid="9" grpId="0" animBg="1"/>
      <p:bldP spid="11" grpId="0" animBg="1"/>
      <p:bldP spid="12" grpId="0" animBg="1"/>
      <p:bldP spid="13" grpId="0" animBg="1"/>
      <p:bldP spid="16" grpId="0" animBg="1"/>
      <p:bldP spid="19" grpId="0" animBg="1"/>
      <p:bldP spid="20" grpId="0" animBg="1"/>
      <p:bldP spid="21" grpId="0" animBg="1"/>
      <p:bldP spid="22" grpId="0" animBg="1"/>
      <p:bldP spid="23" grpId="0" animBg="1"/>
      <p:bldP spid="25" grpId="0" animBg="1"/>
      <p:bldP spid="26" grpId="0" animBg="1"/>
      <p:bldP spid="27" grpId="0" animBg="1"/>
    </p:bld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سبحوه بالمزمار</a:t>
            </a:r>
            <a:r>
              <a:rPr lang="en-US" sz="2600" dirty="0" smtClean="0"/>
              <a:t> </a:t>
            </a:r>
            <a:r>
              <a:rPr lang="ar-EG" sz="2600" dirty="0" smtClean="0"/>
              <a:t>والقيثار.</a:t>
            </a:r>
            <a:endParaRPr lang="en-US" sz="2600" dirty="0"/>
          </a:p>
        </p:txBody>
      </p:sp>
      <p:sp>
        <p:nvSpPr>
          <p:cNvPr id="14" name="TextBox 13"/>
          <p:cNvSpPr txBox="1"/>
          <p:nvPr/>
        </p:nvSpPr>
        <p:spPr>
          <a:xfrm>
            <a:off x="3219450" y="1524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خين أو ابسالتيريون</a:t>
            </a:r>
            <a:r>
              <a:rPr lang="en-US" sz="2600" dirty="0" smtClean="0"/>
              <a:t> </a:t>
            </a:r>
            <a:r>
              <a:rPr lang="ar-EG" sz="2600" dirty="0" smtClean="0"/>
              <a:t>نيم أو كيثارا</a:t>
            </a:r>
            <a:endParaRPr lang="en-US" sz="2600" dirty="0"/>
          </a:p>
        </p:txBody>
      </p:sp>
      <p:sp>
        <p:nvSpPr>
          <p:cNvPr id="15" name="TextBox 14"/>
          <p:cNvSpPr txBox="1"/>
          <p:nvPr/>
        </p:nvSpPr>
        <p:spPr>
          <a:xfrm>
            <a:off x="228600" y="152400"/>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with psaltery and harp.</a:t>
            </a:r>
            <a:endParaRPr lang="en-US" sz="2400" dirty="0"/>
          </a:p>
        </p:txBody>
      </p:sp>
      <p:sp>
        <p:nvSpPr>
          <p:cNvPr id="7" name="TextBox 6"/>
          <p:cNvSpPr txBox="1"/>
          <p:nvPr/>
        </p:nvSpPr>
        <p:spPr>
          <a:xfrm>
            <a:off x="6172200" y="1143001"/>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سبحوه بدفوف</a:t>
            </a:r>
            <a:r>
              <a:rPr lang="en-US" sz="2700" dirty="0" smtClean="0"/>
              <a:t> </a:t>
            </a:r>
            <a:r>
              <a:rPr lang="ar-EG" sz="2700" dirty="0" smtClean="0"/>
              <a:t>وصفوف.</a:t>
            </a:r>
            <a:endParaRPr lang="en-US" sz="2700" dirty="0"/>
          </a:p>
        </p:txBody>
      </p:sp>
      <p:sp>
        <p:nvSpPr>
          <p:cNvPr id="8" name="TextBox 7"/>
          <p:cNvSpPr txBox="1"/>
          <p:nvPr/>
        </p:nvSpPr>
        <p:spPr>
          <a:xfrm>
            <a:off x="3219450" y="11430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خين هان كيمكيم نيم</a:t>
            </a:r>
            <a:r>
              <a:rPr lang="en-US" sz="2600" dirty="0" smtClean="0"/>
              <a:t> </a:t>
            </a:r>
            <a:r>
              <a:rPr lang="ar-EG" sz="2600" dirty="0" smtClean="0"/>
              <a:t>هان خوروس</a:t>
            </a:r>
            <a:endParaRPr lang="en-US" sz="2600" dirty="0"/>
          </a:p>
        </p:txBody>
      </p:sp>
      <p:sp>
        <p:nvSpPr>
          <p:cNvPr id="9" name="TextBox 8"/>
          <p:cNvSpPr txBox="1"/>
          <p:nvPr/>
        </p:nvSpPr>
        <p:spPr>
          <a:xfrm>
            <a:off x="228600" y="1143000"/>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with timbrel and chorus.</a:t>
            </a:r>
            <a:endParaRPr lang="en-US" sz="2400" dirty="0"/>
          </a:p>
        </p:txBody>
      </p:sp>
      <p:sp>
        <p:nvSpPr>
          <p:cNvPr id="11" name="TextBox 10"/>
          <p:cNvSpPr txBox="1"/>
          <p:nvPr/>
        </p:nvSpPr>
        <p:spPr>
          <a:xfrm>
            <a:off x="6172200" y="2155448"/>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سبحوه بأوتار وأرغن.</a:t>
            </a:r>
            <a:endParaRPr lang="en-US" sz="2800" dirty="0"/>
          </a:p>
        </p:txBody>
      </p:sp>
      <p:sp>
        <p:nvSpPr>
          <p:cNvPr id="12" name="TextBox 11"/>
          <p:cNvSpPr txBox="1"/>
          <p:nvPr/>
        </p:nvSpPr>
        <p:spPr>
          <a:xfrm>
            <a:off x="3219450" y="2155448"/>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هين خان كاب نيم أو</a:t>
            </a:r>
            <a:r>
              <a:rPr lang="en-US" sz="2600" dirty="0" smtClean="0"/>
              <a:t> </a:t>
            </a:r>
            <a:r>
              <a:rPr lang="ar-EG" sz="2600" dirty="0" smtClean="0"/>
              <a:t>أورغانون</a:t>
            </a:r>
            <a:endParaRPr lang="en-US" sz="2600" dirty="0"/>
          </a:p>
        </p:txBody>
      </p:sp>
      <p:sp>
        <p:nvSpPr>
          <p:cNvPr id="13" name="TextBox 12"/>
          <p:cNvSpPr txBox="1"/>
          <p:nvPr/>
        </p:nvSpPr>
        <p:spPr>
          <a:xfrm>
            <a:off x="228600" y="2155448"/>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with strings and organs.</a:t>
            </a:r>
            <a:endParaRPr lang="en-US" sz="2400" dirty="0"/>
          </a:p>
        </p:txBody>
      </p:sp>
      <p:sp>
        <p:nvSpPr>
          <p:cNvPr id="16" name="TextBox 15"/>
          <p:cNvSpPr txBox="1"/>
          <p:nvPr/>
        </p:nvSpPr>
        <p:spPr>
          <a:xfrm>
            <a:off x="6172200" y="3124201"/>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700" dirty="0" smtClean="0"/>
              <a:t>سبحوه بصنوج حسنة الصوت.</a:t>
            </a:r>
            <a:endParaRPr lang="en-US" sz="2700" dirty="0"/>
          </a:p>
        </p:txBody>
      </p:sp>
      <p:sp>
        <p:nvSpPr>
          <p:cNvPr id="19" name="TextBox 18"/>
          <p:cNvSpPr txBox="1"/>
          <p:nvPr/>
        </p:nvSpPr>
        <p:spPr>
          <a:xfrm>
            <a:off x="3219450" y="3124200"/>
            <a:ext cx="2857500" cy="129266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خين هان</a:t>
            </a:r>
            <a:br>
              <a:rPr lang="ar-EG" sz="2600" dirty="0" smtClean="0"/>
            </a:br>
            <a:r>
              <a:rPr lang="ar-EG" sz="2600" dirty="0" smtClean="0"/>
              <a:t>كيمفالون إنى سى</a:t>
            </a:r>
            <a:r>
              <a:rPr lang="en-US" sz="2600" dirty="0" smtClean="0"/>
              <a:t> </a:t>
            </a:r>
            <a:r>
              <a:rPr lang="ar-EG" sz="2600" dirty="0" smtClean="0"/>
              <a:t>توزامى</a:t>
            </a:r>
            <a:endParaRPr lang="en-US" sz="2600" dirty="0"/>
          </a:p>
        </p:txBody>
      </p:sp>
      <p:sp>
        <p:nvSpPr>
          <p:cNvPr id="20" name="TextBox 19"/>
          <p:cNvSpPr txBox="1"/>
          <p:nvPr/>
        </p:nvSpPr>
        <p:spPr>
          <a:xfrm>
            <a:off x="228600" y="3124200"/>
            <a:ext cx="2895600" cy="12003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with pleasant sounding cymbals.</a:t>
            </a:r>
            <a:endParaRPr lang="en-US" sz="2400" dirty="0"/>
          </a:p>
        </p:txBody>
      </p:sp>
      <p:sp>
        <p:nvSpPr>
          <p:cNvPr id="21" name="TextBox 20"/>
          <p:cNvSpPr txBox="1"/>
          <p:nvPr/>
        </p:nvSpPr>
        <p:spPr>
          <a:xfrm>
            <a:off x="6172200" y="4513183"/>
            <a:ext cx="2743200" cy="50783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سبحوه بصنوج</a:t>
            </a:r>
            <a:r>
              <a:rPr lang="en-US" sz="2700" dirty="0" smtClean="0"/>
              <a:t> </a:t>
            </a:r>
            <a:r>
              <a:rPr lang="ar-EG" sz="2700" dirty="0" smtClean="0"/>
              <a:t>التهليل.</a:t>
            </a:r>
            <a:endParaRPr lang="en-US" sz="2700" dirty="0"/>
          </a:p>
        </p:txBody>
      </p:sp>
      <p:sp>
        <p:nvSpPr>
          <p:cNvPr id="22" name="TextBox 21"/>
          <p:cNvSpPr txBox="1"/>
          <p:nvPr/>
        </p:nvSpPr>
        <p:spPr>
          <a:xfrm>
            <a:off x="3200400" y="4498538"/>
            <a:ext cx="2857500" cy="86177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إزمو إيروف خين هان كيم فالون انتى أوى اشليلوى</a:t>
            </a:r>
            <a:endParaRPr lang="en-US" sz="2500" dirty="0"/>
          </a:p>
        </p:txBody>
      </p:sp>
      <p:sp>
        <p:nvSpPr>
          <p:cNvPr id="23" name="TextBox 22"/>
          <p:cNvSpPr txBox="1"/>
          <p:nvPr/>
        </p:nvSpPr>
        <p:spPr>
          <a:xfrm>
            <a:off x="228600" y="4498538"/>
            <a:ext cx="2895600" cy="80021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Praise Him upon the cymbals of joy.</a:t>
            </a:r>
            <a:endParaRPr lang="en-US" sz="2300" dirty="0"/>
          </a:p>
        </p:txBody>
      </p:sp>
      <p:sp>
        <p:nvSpPr>
          <p:cNvPr id="24" name="TextBox 23"/>
          <p:cNvSpPr txBox="1"/>
          <p:nvPr/>
        </p:nvSpPr>
        <p:spPr>
          <a:xfrm>
            <a:off x="228600" y="5371981"/>
            <a:ext cx="2895600" cy="10618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100" dirty="0" smtClean="0"/>
              <a:t>Let every thing that has breath praise the name of the Lord our God</a:t>
            </a:r>
            <a:endParaRPr lang="en-US" sz="2100" dirty="0"/>
          </a:p>
        </p:txBody>
      </p:sp>
      <p:sp>
        <p:nvSpPr>
          <p:cNvPr id="28" name="TextBox 27"/>
          <p:cNvSpPr txBox="1"/>
          <p:nvPr/>
        </p:nvSpPr>
        <p:spPr>
          <a:xfrm>
            <a:off x="6172200" y="5424845"/>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كل نسمة فلتسبح</a:t>
            </a:r>
            <a:br>
              <a:rPr lang="ar-EG" sz="2700" dirty="0" smtClean="0"/>
            </a:br>
            <a:r>
              <a:rPr lang="ar-EG" sz="2700" dirty="0" smtClean="0"/>
              <a:t>اسم الرب إلهنا</a:t>
            </a:r>
            <a:endParaRPr lang="en-US" sz="2700" dirty="0"/>
          </a:p>
        </p:txBody>
      </p:sp>
      <p:sp>
        <p:nvSpPr>
          <p:cNvPr id="29" name="TextBox 28"/>
          <p:cNvSpPr txBox="1"/>
          <p:nvPr/>
        </p:nvSpPr>
        <p:spPr>
          <a:xfrm>
            <a:off x="3200400" y="5410200"/>
            <a:ext cx="2857500" cy="12464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نيفى نيفين مارو إزمو تيرو أى</a:t>
            </a:r>
            <a:r>
              <a:rPr lang="en-US" sz="2500" dirty="0" smtClean="0"/>
              <a:t> </a:t>
            </a:r>
            <a:r>
              <a:rPr lang="ar-EG" sz="2500" dirty="0" smtClean="0"/>
              <a:t>افران ام ابشويس بيننوتى</a:t>
            </a:r>
            <a:endParaRPr lang="en-US" sz="25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strips(downLeft)">
                                      <p:cBhvr>
                                        <p:cTn id="29" dur="500"/>
                                        <p:tgtEl>
                                          <p:spTgt spid="11"/>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trips(downLeft)">
                                      <p:cBhvr>
                                        <p:cTn id="32" dur="500"/>
                                        <p:tgtEl>
                                          <p:spTgt spid="12"/>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strips(downLeft)">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strips(downLeft)">
                                      <p:cBhvr>
                                        <p:cTn id="40" dur="500"/>
                                        <p:tgtEl>
                                          <p:spTgt spid="16"/>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strips(downLeft)">
                                      <p:cBhvr>
                                        <p:cTn id="43" dur="500"/>
                                        <p:tgtEl>
                                          <p:spTgt spid="19"/>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strips(downLeft)">
                                      <p:cBhvr>
                                        <p:cTn id="46" dur="500"/>
                                        <p:tgtEl>
                                          <p:spTgt spid="20"/>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strips(downLeft)">
                                      <p:cBhvr>
                                        <p:cTn id="51" dur="500"/>
                                        <p:tgtEl>
                                          <p:spTgt spid="21"/>
                                        </p:tgtEl>
                                      </p:cBhvr>
                                    </p:animEffect>
                                  </p:childTnLst>
                                </p:cTn>
                              </p:par>
                              <p:par>
                                <p:cTn id="52" presetID="18" presetClass="entr" presetSubtype="12" fill="hold" grpId="0" nodeType="withEffect">
                                  <p:stCondLst>
                                    <p:cond delay="0"/>
                                  </p:stCondLst>
                                  <p:childTnLst>
                                    <p:set>
                                      <p:cBhvr>
                                        <p:cTn id="53" dur="1" fill="hold">
                                          <p:stCondLst>
                                            <p:cond delay="0"/>
                                          </p:stCondLst>
                                        </p:cTn>
                                        <p:tgtEl>
                                          <p:spTgt spid="22"/>
                                        </p:tgtEl>
                                        <p:attrNameLst>
                                          <p:attrName>style.visibility</p:attrName>
                                        </p:attrNameLst>
                                      </p:cBhvr>
                                      <p:to>
                                        <p:strVal val="visible"/>
                                      </p:to>
                                    </p:set>
                                    <p:animEffect transition="in" filter="strips(downLeft)">
                                      <p:cBhvr>
                                        <p:cTn id="54" dur="500"/>
                                        <p:tgtEl>
                                          <p:spTgt spid="22"/>
                                        </p:tgtEl>
                                      </p:cBhvr>
                                    </p:animEffect>
                                  </p:childTnLst>
                                </p:cTn>
                              </p:par>
                              <p:par>
                                <p:cTn id="55" presetID="18" presetClass="entr" presetSubtype="12"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strips(downLeft)">
                                      <p:cBhvr>
                                        <p:cTn id="57" dur="500"/>
                                        <p:tgtEl>
                                          <p:spTgt spid="23"/>
                                        </p:tgtEl>
                                      </p:cBhvr>
                                    </p:animEffect>
                                  </p:childTnLst>
                                </p:cTn>
                              </p:par>
                              <p:par>
                                <p:cTn id="58" presetID="18" presetClass="entr" presetSubtype="12" fill="hold" grpId="0" nodeType="withEffect">
                                  <p:stCondLst>
                                    <p:cond delay="0"/>
                                  </p:stCondLst>
                                  <p:childTnLst>
                                    <p:set>
                                      <p:cBhvr>
                                        <p:cTn id="59" dur="1" fill="hold">
                                          <p:stCondLst>
                                            <p:cond delay="0"/>
                                          </p:stCondLst>
                                        </p:cTn>
                                        <p:tgtEl>
                                          <p:spTgt spid="24"/>
                                        </p:tgtEl>
                                        <p:attrNameLst>
                                          <p:attrName>style.visibility</p:attrName>
                                        </p:attrNameLst>
                                      </p:cBhvr>
                                      <p:to>
                                        <p:strVal val="visible"/>
                                      </p:to>
                                    </p:set>
                                    <p:animEffect transition="in" filter="strips(downLeft)">
                                      <p:cBhvr>
                                        <p:cTn id="60" dur="500"/>
                                        <p:tgtEl>
                                          <p:spTgt spid="24"/>
                                        </p:tgtEl>
                                      </p:cBhvr>
                                    </p:animEffect>
                                  </p:childTnLst>
                                </p:cTn>
                              </p:par>
                            </p:childTnLst>
                          </p:cTn>
                        </p:par>
                      </p:childTnLst>
                    </p:cTn>
                  </p:par>
                  <p:par>
                    <p:cTn id="61" fill="hold">
                      <p:stCondLst>
                        <p:cond delay="indefinite"/>
                      </p:stCondLst>
                      <p:childTnLst>
                        <p:par>
                          <p:cTn id="62" fill="hold">
                            <p:stCondLst>
                              <p:cond delay="0"/>
                            </p:stCondLst>
                            <p:childTnLst>
                              <p:par>
                                <p:cTn id="63" presetID="18" presetClass="entr" presetSubtype="12" fill="hold" grpId="0" nodeType="clickEffect">
                                  <p:stCondLst>
                                    <p:cond delay="0"/>
                                  </p:stCondLst>
                                  <p:childTnLst>
                                    <p:set>
                                      <p:cBhvr>
                                        <p:cTn id="64" dur="1" fill="hold">
                                          <p:stCondLst>
                                            <p:cond delay="0"/>
                                          </p:stCondLst>
                                        </p:cTn>
                                        <p:tgtEl>
                                          <p:spTgt spid="28"/>
                                        </p:tgtEl>
                                        <p:attrNameLst>
                                          <p:attrName>style.visibility</p:attrName>
                                        </p:attrNameLst>
                                      </p:cBhvr>
                                      <p:to>
                                        <p:strVal val="visible"/>
                                      </p:to>
                                    </p:set>
                                    <p:animEffect transition="in" filter="strips(downLeft)">
                                      <p:cBhvr>
                                        <p:cTn id="65" dur="500"/>
                                        <p:tgtEl>
                                          <p:spTgt spid="28"/>
                                        </p:tgtEl>
                                      </p:cBhvr>
                                    </p:animEffect>
                                  </p:childTnLst>
                                </p:cTn>
                              </p:par>
                              <p:par>
                                <p:cTn id="66" presetID="18" presetClass="entr" presetSubtype="12" fill="hold" grpId="0" nodeType="withEffect">
                                  <p:stCondLst>
                                    <p:cond delay="0"/>
                                  </p:stCondLst>
                                  <p:childTnLst>
                                    <p:set>
                                      <p:cBhvr>
                                        <p:cTn id="67" dur="1" fill="hold">
                                          <p:stCondLst>
                                            <p:cond delay="0"/>
                                          </p:stCondLst>
                                        </p:cTn>
                                        <p:tgtEl>
                                          <p:spTgt spid="29"/>
                                        </p:tgtEl>
                                        <p:attrNameLst>
                                          <p:attrName>style.visibility</p:attrName>
                                        </p:attrNameLst>
                                      </p:cBhvr>
                                      <p:to>
                                        <p:strVal val="visible"/>
                                      </p:to>
                                    </p:set>
                                    <p:animEffect transition="in" filter="strips(downLeft)">
                                      <p:cBhvr>
                                        <p:cTn id="68"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7" grpId="0" animBg="1"/>
      <p:bldP spid="8" grpId="0" animBg="1"/>
      <p:bldP spid="9" grpId="0" animBg="1"/>
      <p:bldP spid="11" grpId="0" animBg="1"/>
      <p:bldP spid="12" grpId="0" animBg="1"/>
      <p:bldP spid="13" grpId="0" animBg="1"/>
      <p:bldP spid="16" grpId="0" animBg="1"/>
      <p:bldP spid="19" grpId="0" animBg="1"/>
      <p:bldP spid="20" grpId="0" animBg="1"/>
      <p:bldP spid="21" grpId="0" animBg="1"/>
      <p:bldP spid="22" grpId="0" animBg="1"/>
      <p:bldP spid="23" grpId="0" animBg="1"/>
      <p:bldP spid="24" grpId="0" animBg="1"/>
      <p:bldP spid="28" grpId="0" animBg="1"/>
      <p:bldP spid="29" grpId="0" animBg="1"/>
    </p:bld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المجد للآب والأبن والروح القدس.</a:t>
            </a:r>
            <a:endParaRPr lang="en-US" sz="2600" dirty="0"/>
          </a:p>
        </p:txBody>
      </p:sp>
      <p:sp>
        <p:nvSpPr>
          <p:cNvPr id="14" name="TextBox 13"/>
          <p:cNvSpPr txBox="1"/>
          <p:nvPr/>
        </p:nvSpPr>
        <p:spPr>
          <a:xfrm>
            <a:off x="3219450" y="1524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ذوكصابترى كى إيو كيه</a:t>
            </a:r>
            <a:br>
              <a:rPr lang="ar-EG" sz="2600" dirty="0" smtClean="0"/>
            </a:br>
            <a:r>
              <a:rPr lang="ar-EG" sz="2600" dirty="0" smtClean="0"/>
              <a:t>أجيو إبنيفماتى</a:t>
            </a:r>
            <a:endParaRPr lang="en-US" sz="2600" dirty="0"/>
          </a:p>
        </p:txBody>
      </p:sp>
      <p:sp>
        <p:nvSpPr>
          <p:cNvPr id="15" name="TextBox 14"/>
          <p:cNvSpPr txBox="1"/>
          <p:nvPr/>
        </p:nvSpPr>
        <p:spPr>
          <a:xfrm>
            <a:off x="228600" y="152400"/>
            <a:ext cx="2895600" cy="12003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Glory be to the Father, and the Son and the Holy Spirit.</a:t>
            </a:r>
            <a:endParaRPr lang="en-US" sz="2400" dirty="0"/>
          </a:p>
        </p:txBody>
      </p:sp>
      <p:sp>
        <p:nvSpPr>
          <p:cNvPr id="11" name="TextBox 10"/>
          <p:cNvSpPr txBox="1"/>
          <p:nvPr/>
        </p:nvSpPr>
        <p:spPr>
          <a:xfrm>
            <a:off x="6172200" y="1447800"/>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الآن وكل أوان وإلى دهر الداهرين آمين.</a:t>
            </a:r>
            <a:endParaRPr lang="en-US" sz="2800" dirty="0"/>
          </a:p>
        </p:txBody>
      </p:sp>
      <p:sp>
        <p:nvSpPr>
          <p:cNvPr id="12" name="TextBox 11"/>
          <p:cNvSpPr txBox="1"/>
          <p:nvPr/>
        </p:nvSpPr>
        <p:spPr>
          <a:xfrm>
            <a:off x="3219450" y="1447800"/>
            <a:ext cx="2857500" cy="129266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كى نين آ إى كى إسطوس</a:t>
            </a:r>
            <a:br>
              <a:rPr lang="ar-EG" sz="2600" dirty="0" smtClean="0"/>
            </a:br>
            <a:r>
              <a:rPr lang="ar-EG" sz="2600" dirty="0" smtClean="0"/>
              <a:t>إى اوناس طون إى أونو أمين</a:t>
            </a:r>
            <a:endParaRPr lang="en-US" sz="2600" dirty="0"/>
          </a:p>
        </p:txBody>
      </p:sp>
      <p:sp>
        <p:nvSpPr>
          <p:cNvPr id="13" name="TextBox 12"/>
          <p:cNvSpPr txBox="1"/>
          <p:nvPr/>
        </p:nvSpPr>
        <p:spPr>
          <a:xfrm>
            <a:off x="228600" y="1447800"/>
            <a:ext cx="2895600" cy="12003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Now and forever and unto the age of all ages Amen.</a:t>
            </a:r>
            <a:endParaRPr lang="en-US" sz="2400" dirty="0"/>
          </a:p>
        </p:txBody>
      </p:sp>
      <p:sp>
        <p:nvSpPr>
          <p:cNvPr id="16" name="TextBox 15"/>
          <p:cNvSpPr txBox="1"/>
          <p:nvPr/>
        </p:nvSpPr>
        <p:spPr>
          <a:xfrm>
            <a:off x="6172200" y="2819401"/>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المجد لإلهنا هلليلويا.</a:t>
            </a:r>
            <a:endParaRPr lang="en-US" sz="2700" dirty="0"/>
          </a:p>
        </p:txBody>
      </p:sp>
      <p:sp>
        <p:nvSpPr>
          <p:cNvPr id="19" name="TextBox 18"/>
          <p:cNvSpPr txBox="1"/>
          <p:nvPr/>
        </p:nvSpPr>
        <p:spPr>
          <a:xfrm>
            <a:off x="3219450" y="2819400"/>
            <a:ext cx="2857500" cy="49244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ألليلويا ألليلويا بى أوأو فا</a:t>
            </a:r>
            <a:endParaRPr lang="en-US" sz="2600" dirty="0"/>
          </a:p>
        </p:txBody>
      </p:sp>
      <p:sp>
        <p:nvSpPr>
          <p:cNvPr id="20" name="TextBox 19"/>
          <p:cNvSpPr txBox="1"/>
          <p:nvPr/>
        </p:nvSpPr>
        <p:spPr>
          <a:xfrm>
            <a:off x="228600" y="2819400"/>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Alleluia, Alleluia, glory be to our God.</a:t>
            </a:r>
            <a:endParaRPr lang="en-US" sz="2400" dirty="0"/>
          </a:p>
        </p:txBody>
      </p:sp>
      <p:sp>
        <p:nvSpPr>
          <p:cNvPr id="21" name="TextBox 20"/>
          <p:cNvSpPr txBox="1"/>
          <p:nvPr/>
        </p:nvSpPr>
        <p:spPr>
          <a:xfrm>
            <a:off x="6172200" y="3755648"/>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المجد لإلهنا هلليلويا.</a:t>
            </a:r>
            <a:endParaRPr lang="en-US" sz="2700" dirty="0"/>
          </a:p>
        </p:txBody>
      </p:sp>
      <p:sp>
        <p:nvSpPr>
          <p:cNvPr id="22" name="TextBox 21"/>
          <p:cNvSpPr txBox="1"/>
          <p:nvPr/>
        </p:nvSpPr>
        <p:spPr>
          <a:xfrm>
            <a:off x="3200400" y="3741003"/>
            <a:ext cx="2857500" cy="47705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ألليلويا ألليلويا بى أوأو فا</a:t>
            </a:r>
            <a:endParaRPr lang="en-US" sz="2500" dirty="0"/>
          </a:p>
        </p:txBody>
      </p:sp>
      <p:sp>
        <p:nvSpPr>
          <p:cNvPr id="23" name="TextBox 22"/>
          <p:cNvSpPr txBox="1"/>
          <p:nvPr/>
        </p:nvSpPr>
        <p:spPr>
          <a:xfrm>
            <a:off x="228600" y="3741003"/>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Alleluia, Alleluia, glory be to our God.</a:t>
            </a:r>
            <a:endParaRPr lang="en-US" sz="2300" dirty="0"/>
          </a:p>
        </p:txBody>
      </p:sp>
      <p:sp>
        <p:nvSpPr>
          <p:cNvPr id="24" name="TextBox 23"/>
          <p:cNvSpPr txBox="1"/>
          <p:nvPr/>
        </p:nvSpPr>
        <p:spPr>
          <a:xfrm>
            <a:off x="228600" y="4648200"/>
            <a:ext cx="2895600" cy="10618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100" dirty="0" smtClean="0"/>
              <a:t>O Jesus Christ, the Son of God, hear us and have mercy upon us.</a:t>
            </a:r>
            <a:endParaRPr lang="en-US" sz="2100" dirty="0"/>
          </a:p>
        </p:txBody>
      </p:sp>
      <p:sp>
        <p:nvSpPr>
          <p:cNvPr id="28" name="TextBox 27"/>
          <p:cNvSpPr txBox="1"/>
          <p:nvPr/>
        </p:nvSpPr>
        <p:spPr>
          <a:xfrm>
            <a:off x="6172200" y="4701064"/>
            <a:ext cx="2743200" cy="92333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يا يسوع المسيح ابن الله، إسمعنا وإرحمنا</a:t>
            </a:r>
            <a:endParaRPr lang="en-US" sz="2700" dirty="0"/>
          </a:p>
        </p:txBody>
      </p:sp>
      <p:sp>
        <p:nvSpPr>
          <p:cNvPr id="29" name="TextBox 28"/>
          <p:cNvSpPr txBox="1"/>
          <p:nvPr/>
        </p:nvSpPr>
        <p:spPr>
          <a:xfrm>
            <a:off x="3200400" y="4686419"/>
            <a:ext cx="2857500" cy="12464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إيسوس بى اخرستوس </a:t>
            </a:r>
            <a:r>
              <a:rPr lang="en-US" sz="2500" dirty="0" smtClean="0"/>
              <a:t> </a:t>
            </a:r>
            <a:r>
              <a:rPr lang="ar-EG" sz="2500" dirty="0" smtClean="0"/>
              <a:t>ابشيري</a:t>
            </a:r>
            <a:r>
              <a:rPr lang="en-US" sz="2500" dirty="0" smtClean="0"/>
              <a:t> </a:t>
            </a:r>
            <a:r>
              <a:rPr lang="ar-EG" sz="2500" dirty="0" smtClean="0"/>
              <a:t>ام افنوتى سوتيم إيرون أووه</a:t>
            </a:r>
            <a:r>
              <a:rPr lang="en-US" sz="2500" dirty="0" smtClean="0"/>
              <a:t> </a:t>
            </a:r>
            <a:r>
              <a:rPr lang="ar-EG" sz="2500" dirty="0" smtClean="0"/>
              <a:t>ناى نان</a:t>
            </a:r>
            <a:endParaRPr lang="en-US" sz="25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strips(downLeft)">
                                      <p:cBhvr>
                                        <p:cTn id="18" dur="500"/>
                                        <p:tgtEl>
                                          <p:spTgt spid="11"/>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strips(downLeft)">
                                      <p:cBhvr>
                                        <p:cTn id="21" dur="500"/>
                                        <p:tgtEl>
                                          <p:spTgt spid="12"/>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strips(downLeft)">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strips(downLeft)">
                                      <p:cBhvr>
                                        <p:cTn id="32" dur="500"/>
                                        <p:tgtEl>
                                          <p:spTgt spid="19"/>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strips(downLeft)">
                                      <p:cBhvr>
                                        <p:cTn id="35" dur="5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strips(downLeft)">
                                      <p:cBhvr>
                                        <p:cTn id="40" dur="500"/>
                                        <p:tgtEl>
                                          <p:spTgt spid="21"/>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strips(downLeft)">
                                      <p:cBhvr>
                                        <p:cTn id="43" dur="500"/>
                                        <p:tgtEl>
                                          <p:spTgt spid="22"/>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strips(downLeft)">
                                      <p:cBhvr>
                                        <p:cTn id="46" dur="500"/>
                                        <p:tgtEl>
                                          <p:spTgt spid="23"/>
                                        </p:tgtEl>
                                      </p:cBhvr>
                                    </p:animEffect>
                                  </p:childTnLst>
                                </p:cTn>
                              </p:par>
                              <p:par>
                                <p:cTn id="47" presetID="18" presetClass="entr" presetSubtype="12" fill="hold" grpId="0" nodeType="with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strips(downLeft)">
                                      <p:cBhvr>
                                        <p:cTn id="49" dur="500"/>
                                        <p:tgtEl>
                                          <p:spTgt spid="24"/>
                                        </p:tgtEl>
                                      </p:cBhvr>
                                    </p:animEffect>
                                  </p:childTnLst>
                                </p:cTn>
                              </p:par>
                            </p:childTnLst>
                          </p:cTn>
                        </p:par>
                      </p:childTnLst>
                    </p:cTn>
                  </p:par>
                  <p:par>
                    <p:cTn id="50" fill="hold">
                      <p:stCondLst>
                        <p:cond delay="indefinite"/>
                      </p:stCondLst>
                      <p:childTnLst>
                        <p:par>
                          <p:cTn id="51" fill="hold">
                            <p:stCondLst>
                              <p:cond delay="0"/>
                            </p:stCondLst>
                            <p:childTnLst>
                              <p:par>
                                <p:cTn id="52" presetID="18" presetClass="entr" presetSubtype="12" fill="hold" grpId="0" nodeType="clickEffect">
                                  <p:stCondLst>
                                    <p:cond delay="0"/>
                                  </p:stCondLst>
                                  <p:childTnLst>
                                    <p:set>
                                      <p:cBhvr>
                                        <p:cTn id="53" dur="1" fill="hold">
                                          <p:stCondLst>
                                            <p:cond delay="0"/>
                                          </p:stCondLst>
                                        </p:cTn>
                                        <p:tgtEl>
                                          <p:spTgt spid="28"/>
                                        </p:tgtEl>
                                        <p:attrNameLst>
                                          <p:attrName>style.visibility</p:attrName>
                                        </p:attrNameLst>
                                      </p:cBhvr>
                                      <p:to>
                                        <p:strVal val="visible"/>
                                      </p:to>
                                    </p:set>
                                    <p:animEffect transition="in" filter="strips(downLeft)">
                                      <p:cBhvr>
                                        <p:cTn id="54" dur="500"/>
                                        <p:tgtEl>
                                          <p:spTgt spid="28"/>
                                        </p:tgtEl>
                                      </p:cBhvr>
                                    </p:animEffect>
                                  </p:childTnLst>
                                </p:cTn>
                              </p:par>
                              <p:par>
                                <p:cTn id="55" presetID="18" presetClass="entr" presetSubtype="12" fill="hold" grpId="0" nodeType="with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strips(downLeft)">
                                      <p:cBhvr>
                                        <p:cTn id="5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11" grpId="0" animBg="1"/>
      <p:bldP spid="12" grpId="0" animBg="1"/>
      <p:bldP spid="13" grpId="0" animBg="1"/>
      <p:bldP spid="16" grpId="0" animBg="1"/>
      <p:bldP spid="19" grpId="0" animBg="1"/>
      <p:bldP spid="20" grpId="0" animBg="1"/>
      <p:bldP spid="21" grpId="0" animBg="1"/>
      <p:bldP spid="22" grpId="0" animBg="1"/>
      <p:bldP spid="23" grpId="0" animBg="1"/>
      <p:bldP spid="24" grpId="0" animBg="1"/>
      <p:bldP spid="28" grpId="0" animBg="1"/>
      <p:bldP spid="29" grpId="0" animBg="1"/>
    </p:bld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خبز الحياة الذي نزل لنا من السماء، وهب الحياة للعالم.</a:t>
            </a:r>
            <a:endParaRPr lang="en-US" sz="2800" dirty="0"/>
          </a:p>
        </p:txBody>
      </p:sp>
      <p:sp>
        <p:nvSpPr>
          <p:cNvPr id="14" name="TextBox 13"/>
          <p:cNvSpPr txBox="1"/>
          <p:nvPr/>
        </p:nvSpPr>
        <p:spPr>
          <a:xfrm>
            <a:off x="3219450" y="152400"/>
            <a:ext cx="28575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بي أويك إنتي إب أونخ إيطاف إي إيبيسيت نان إيقول خين إتفي أفتي إم إب أونخ إمبي كوزموس.</a:t>
            </a:r>
            <a:endParaRPr lang="en-US" sz="2600" dirty="0"/>
          </a:p>
        </p:txBody>
      </p:sp>
      <p:sp>
        <p:nvSpPr>
          <p:cNvPr id="15" name="TextBox 14"/>
          <p:cNvSpPr txBox="1"/>
          <p:nvPr/>
        </p:nvSpPr>
        <p:spPr>
          <a:xfrm>
            <a:off x="228600" y="152400"/>
            <a:ext cx="2895600" cy="186204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The Bread of life, which came down for us from heaven, has given life to the world.</a:t>
            </a:r>
            <a:endParaRPr lang="en-US" sz="2300" dirty="0"/>
          </a:p>
        </p:txBody>
      </p:sp>
      <p:sp>
        <p:nvSpPr>
          <p:cNvPr id="16" name="TextBox 15"/>
          <p:cNvSpPr txBox="1"/>
          <p:nvPr/>
        </p:nvSpPr>
        <p:spPr>
          <a:xfrm>
            <a:off x="6172200" y="2070318"/>
            <a:ext cx="27432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وأنتِ أيضاُ يا مريم حملتِ فى بطنك المن العقلى الذى أتى من</a:t>
            </a:r>
            <a:r>
              <a:rPr lang="en-US" sz="2800" dirty="0" smtClean="0"/>
              <a:t> </a:t>
            </a:r>
            <a:r>
              <a:rPr lang="ar-EG" sz="2800" dirty="0" smtClean="0"/>
              <a:t>الآب.</a:t>
            </a:r>
            <a:endParaRPr lang="en-US" sz="2800" dirty="0" smtClean="0"/>
          </a:p>
        </p:txBody>
      </p:sp>
      <p:sp>
        <p:nvSpPr>
          <p:cNvPr id="19" name="TextBox 18"/>
          <p:cNvSpPr txBox="1"/>
          <p:nvPr/>
        </p:nvSpPr>
        <p:spPr>
          <a:xfrm>
            <a:off x="3219450" y="2070317"/>
            <a:ext cx="28575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إنثو هوي ماريا آري فاي خين تي نيجي إمبي ماننا إننوإيطون إيطاف إي إيقول خين إفيوت.</a:t>
            </a:r>
            <a:endParaRPr lang="en-US" sz="2600" dirty="0"/>
          </a:p>
        </p:txBody>
      </p:sp>
      <p:sp>
        <p:nvSpPr>
          <p:cNvPr id="20" name="TextBox 19"/>
          <p:cNvSpPr txBox="1"/>
          <p:nvPr/>
        </p:nvSpPr>
        <p:spPr>
          <a:xfrm>
            <a:off x="228600" y="2057400"/>
            <a:ext cx="2895600" cy="221599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And you too, O Mary, have born in your womb the rational Manna, which came from the Father.</a:t>
            </a:r>
          </a:p>
        </p:txBody>
      </p:sp>
      <p:sp>
        <p:nvSpPr>
          <p:cNvPr id="24" name="TextBox 23"/>
          <p:cNvSpPr txBox="1"/>
          <p:nvPr/>
        </p:nvSpPr>
        <p:spPr>
          <a:xfrm>
            <a:off x="228600" y="4343400"/>
            <a:ext cx="2895600" cy="212365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You have brought Him forth without blemish; He gave us His body and His precious blood, and we live forever.</a:t>
            </a:r>
          </a:p>
        </p:txBody>
      </p:sp>
      <p:sp>
        <p:nvSpPr>
          <p:cNvPr id="28" name="TextBox 27"/>
          <p:cNvSpPr txBox="1"/>
          <p:nvPr/>
        </p:nvSpPr>
        <p:spPr>
          <a:xfrm>
            <a:off x="6172200" y="4396264"/>
            <a:ext cx="27432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ولدتيه بغير دنس وأعطانا جسده ودمه الكريم فحيينا إلى الأبد.</a:t>
            </a:r>
            <a:endParaRPr lang="en-US" sz="2800" dirty="0"/>
          </a:p>
        </p:txBody>
      </p:sp>
      <p:sp>
        <p:nvSpPr>
          <p:cNvPr id="29" name="TextBox 28"/>
          <p:cNvSpPr txBox="1"/>
          <p:nvPr/>
        </p:nvSpPr>
        <p:spPr>
          <a:xfrm>
            <a:off x="3200400" y="4381619"/>
            <a:ext cx="28575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آري ماسف اتشني ثوليب أفتي نان إمبيف سوما نيم بيف إسنوف إتطايوت آن اونخ شا إبينه.</a:t>
            </a:r>
            <a:endParaRPr lang="en-US" sz="2600" dirty="0" smtClean="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trips(downLeft)">
                                      <p:cBhvr>
                                        <p:cTn id="21" dur="500"/>
                                        <p:tgtEl>
                                          <p:spTgt spid="1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strips(downLeft)">
                                      <p:cBhvr>
                                        <p:cTn id="24" dur="500"/>
                                        <p:tgtEl>
                                          <p:spTgt spid="20"/>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strips(downLeft)">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strips(downLeft)">
                                      <p:cBhvr>
                                        <p:cTn id="32" dur="500"/>
                                        <p:tgtEl>
                                          <p:spTgt spid="2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strips(downLeft)">
                                      <p:cBhvr>
                                        <p:cTn id="3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16" grpId="0" animBg="1"/>
      <p:bldP spid="19" grpId="0" animBg="1"/>
      <p:bldP spid="20" grpId="0" animBg="1"/>
      <p:bldP spid="24" grpId="0" animBg="1"/>
      <p:bldP spid="28" grpId="0" animBg="1"/>
      <p:bldP spid="29" grpId="0" animBg="1"/>
    </p:bld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يقوم حولك الشاروبيم والسارافيم ولا يستطيعون أن</a:t>
            </a:r>
            <a:r>
              <a:rPr lang="en-US" sz="2800" dirty="0" smtClean="0"/>
              <a:t> </a:t>
            </a:r>
            <a:r>
              <a:rPr lang="ar-EG" sz="2800" dirty="0" smtClean="0"/>
              <a:t>ينظروك.</a:t>
            </a:r>
            <a:endParaRPr lang="en-US" sz="2800" dirty="0"/>
          </a:p>
        </p:txBody>
      </p:sp>
      <p:sp>
        <p:nvSpPr>
          <p:cNvPr id="14" name="TextBox 13"/>
          <p:cNvSpPr txBox="1"/>
          <p:nvPr/>
        </p:nvSpPr>
        <p:spPr>
          <a:xfrm>
            <a:off x="3219450" y="152400"/>
            <a:ext cx="28575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سيطوؤونو هاروك إنجي ني شيروقيم نيم ني سيرافيم سي إشناق إبروك آن.</a:t>
            </a:r>
            <a:endParaRPr lang="en-US" sz="2600" dirty="0"/>
          </a:p>
        </p:txBody>
      </p:sp>
      <p:sp>
        <p:nvSpPr>
          <p:cNvPr id="15" name="TextBox 14"/>
          <p:cNvSpPr txBox="1"/>
          <p:nvPr/>
        </p:nvSpPr>
        <p:spPr>
          <a:xfrm>
            <a:off x="228600" y="152400"/>
            <a:ext cx="2895600" cy="186204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Around You stand the Cherubim, and the Seraphim, and they cannot look at You.</a:t>
            </a:r>
            <a:endParaRPr lang="en-US" sz="2300" dirty="0"/>
          </a:p>
        </p:txBody>
      </p:sp>
      <p:sp>
        <p:nvSpPr>
          <p:cNvPr id="16" name="TextBox 15"/>
          <p:cNvSpPr txBox="1"/>
          <p:nvPr/>
        </p:nvSpPr>
        <p:spPr>
          <a:xfrm>
            <a:off x="6172200" y="2070318"/>
            <a:ext cx="27432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ونحن ننظرك كل يوم على المذبح، ونتناول من جسدك ودمك الكريم.</a:t>
            </a:r>
            <a:endParaRPr lang="en-US" sz="2800" dirty="0" smtClean="0"/>
          </a:p>
        </p:txBody>
      </p:sp>
      <p:sp>
        <p:nvSpPr>
          <p:cNvPr id="19" name="TextBox 18"/>
          <p:cNvSpPr txBox="1"/>
          <p:nvPr/>
        </p:nvSpPr>
        <p:spPr>
          <a:xfrm>
            <a:off x="3219450" y="2070317"/>
            <a:ext cx="2857500" cy="209288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تين ناق إيروك إم ميني هيجين بي ما إنئير شوؤوشي تين تشي إيقول خين بيك سوما نيم بيك إسنوف إتطايوت.</a:t>
            </a:r>
            <a:endParaRPr lang="en-US" sz="2600" dirty="0"/>
          </a:p>
        </p:txBody>
      </p:sp>
      <p:sp>
        <p:nvSpPr>
          <p:cNvPr id="20" name="TextBox 19"/>
          <p:cNvSpPr txBox="1"/>
          <p:nvPr/>
        </p:nvSpPr>
        <p:spPr>
          <a:xfrm>
            <a:off x="228600" y="2057400"/>
            <a:ext cx="2895600" cy="186204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We behold You upon the Altar and we partake of Your body and Your precious blood.</a:t>
            </a:r>
          </a:p>
        </p:txBody>
      </p:sp>
      <p:sp>
        <p:nvSpPr>
          <p:cNvPr id="24" name="TextBox 23"/>
          <p:cNvSpPr txBox="1"/>
          <p:nvPr/>
        </p:nvSpPr>
        <p:spPr>
          <a:xfrm>
            <a:off x="228600" y="4191000"/>
            <a:ext cx="2895600" cy="115416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Therefore we exalt you befittingly, with prophetic hymnology.</a:t>
            </a:r>
          </a:p>
        </p:txBody>
      </p:sp>
      <p:sp>
        <p:nvSpPr>
          <p:cNvPr id="28" name="TextBox 27"/>
          <p:cNvSpPr txBox="1"/>
          <p:nvPr/>
        </p:nvSpPr>
        <p:spPr>
          <a:xfrm>
            <a:off x="6172200" y="4243864"/>
            <a:ext cx="27432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من أجل هذا نعظمك بإستحقاق بتماجيد نبوية.</a:t>
            </a:r>
            <a:endParaRPr lang="en-US" sz="2800" dirty="0"/>
          </a:p>
        </p:txBody>
      </p:sp>
      <p:sp>
        <p:nvSpPr>
          <p:cNvPr id="29" name="TextBox 28"/>
          <p:cNvSpPr txBox="1"/>
          <p:nvPr/>
        </p:nvSpPr>
        <p:spPr>
          <a:xfrm>
            <a:off x="3200400" y="4229219"/>
            <a:ext cx="2857500" cy="129266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إثقي فاي تين تشيسي إممو أكسيوس خين هان إمنولوجيا إم إبروفيتيكون</a:t>
            </a:r>
            <a:endParaRPr lang="en-US" sz="2600" dirty="0" smtClean="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trips(downLeft)">
                                      <p:cBhvr>
                                        <p:cTn id="21" dur="500"/>
                                        <p:tgtEl>
                                          <p:spTgt spid="1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strips(downLeft)">
                                      <p:cBhvr>
                                        <p:cTn id="24" dur="500"/>
                                        <p:tgtEl>
                                          <p:spTgt spid="20"/>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strips(downLeft)">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strips(downLeft)">
                                      <p:cBhvr>
                                        <p:cTn id="32" dur="500"/>
                                        <p:tgtEl>
                                          <p:spTgt spid="2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strips(downLeft)">
                                      <p:cBhvr>
                                        <p:cTn id="3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16" grpId="0" animBg="1"/>
      <p:bldP spid="19" grpId="0" animBg="1"/>
      <p:bldP spid="20" grpId="0" animBg="1"/>
      <p:bldP spid="24" grpId="0" animBg="1"/>
      <p:bldP spid="28" grpId="0" animBg="1"/>
      <p:bldP spid="2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وعن موضعك المقدس هذا. أما الصالحات</a:t>
            </a:r>
            <a:r>
              <a:rPr lang="en-US" sz="3000" dirty="0" smtClean="0"/>
              <a:t> </a:t>
            </a:r>
            <a:r>
              <a:rPr lang="ar-EG" sz="3000" dirty="0" smtClean="0"/>
              <a:t>والنافعات فارزقنا إياها لأنك أنت الذي أعطيتنا السلطان أن ندوس على الحيات والعقارب وكل قوة العدو.</a:t>
            </a:r>
            <a:endParaRPr lang="ar-SA" sz="3000" dirty="0"/>
          </a:p>
        </p:txBody>
      </p:sp>
      <p:sp>
        <p:nvSpPr>
          <p:cNvPr id="8" name="TextBox 7"/>
          <p:cNvSpPr txBox="1"/>
          <p:nvPr/>
        </p:nvSpPr>
        <p:spPr>
          <a:xfrm>
            <a:off x="3219450" y="228600"/>
            <a:ext cx="28575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نيم إيفول ها باى ما إثؤواب إنتاك فاي</a:t>
            </a:r>
            <a:r>
              <a:rPr lang="en-US" sz="3000" dirty="0" smtClean="0"/>
              <a:t> </a:t>
            </a:r>
            <a:r>
              <a:rPr lang="ar-SA" sz="3000" dirty="0" smtClean="0"/>
              <a:t>نى ذى إثنانيف نيم نى إتئر نوفرى ساهنى إموؤو نان جي إثنوك بى إتاكثى إم بى إير شيشى نان إيهومى إيجين نى هوف نيم نى إتشيلى نيم إيجين تى جوم تيرس إنتى بى جاجى.</a:t>
            </a:r>
            <a:endParaRPr lang="en-US" sz="3000" dirty="0"/>
          </a:p>
        </p:txBody>
      </p:sp>
      <p:sp>
        <p:nvSpPr>
          <p:cNvPr id="9" name="TextBox 8"/>
          <p:cNvSpPr txBox="1"/>
          <p:nvPr/>
        </p:nvSpPr>
        <p:spPr>
          <a:xfrm>
            <a:off x="228600" y="228600"/>
            <a:ext cx="28956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from this, Your holy place. But those things, which are good and profitable do provide for us, for it is You who has given us the authority to tread on serpents and scorpions, and upon all the power of the enemy.</a:t>
            </a: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لأنهم تكلموا من </a:t>
            </a:r>
            <a:br>
              <a:rPr lang="ar-EG" sz="2800" dirty="0" smtClean="0"/>
            </a:br>
            <a:r>
              <a:rPr lang="ar-EG" sz="2800" dirty="0" smtClean="0"/>
              <a:t>أجلك باعمال كريمة أيتها المدينة المقدسة التي للملك العظيم.</a:t>
            </a:r>
            <a:endParaRPr lang="en-US" sz="2800" dirty="0"/>
          </a:p>
        </p:txBody>
      </p:sp>
      <p:sp>
        <p:nvSpPr>
          <p:cNvPr id="14" name="TextBox 13"/>
          <p:cNvSpPr txBox="1"/>
          <p:nvPr/>
        </p:nvSpPr>
        <p:spPr>
          <a:xfrm>
            <a:off x="3219450" y="152400"/>
            <a:ext cx="28575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جي آف ساجي إيثقيتي إن هان إهقيئوي إقطايوت تيقاكي إثؤواب إنتي بي نشتي إن أورو.</a:t>
            </a:r>
            <a:endParaRPr lang="en-US" sz="2600" dirty="0"/>
          </a:p>
        </p:txBody>
      </p:sp>
      <p:sp>
        <p:nvSpPr>
          <p:cNvPr id="15" name="TextBox 14"/>
          <p:cNvSpPr txBox="1"/>
          <p:nvPr/>
        </p:nvSpPr>
        <p:spPr>
          <a:xfrm>
            <a:off x="228600" y="152400"/>
            <a:ext cx="2895600" cy="150810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For they spoke of you with great honor, O holy city of the great King.</a:t>
            </a:r>
            <a:endParaRPr lang="en-US" sz="2300" dirty="0"/>
          </a:p>
        </p:txBody>
      </p:sp>
      <p:sp>
        <p:nvSpPr>
          <p:cNvPr id="16" name="TextBox 15"/>
          <p:cNvSpPr txBox="1"/>
          <p:nvPr/>
        </p:nvSpPr>
        <p:spPr>
          <a:xfrm>
            <a:off x="6172200" y="2070318"/>
            <a:ext cx="27432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نسأل ونطلب أن نفوز </a:t>
            </a:r>
            <a:br>
              <a:rPr lang="ar-EG" sz="2800" dirty="0" smtClean="0"/>
            </a:br>
            <a:r>
              <a:rPr lang="ar-EG" sz="2800" dirty="0" smtClean="0"/>
              <a:t>برحمة، بشفاعتك عند </a:t>
            </a:r>
            <a:br>
              <a:rPr lang="ar-EG" sz="2800" dirty="0" smtClean="0"/>
            </a:br>
            <a:r>
              <a:rPr lang="ar-EG" sz="2800" dirty="0" smtClean="0"/>
              <a:t>محب البشر.</a:t>
            </a:r>
            <a:endParaRPr lang="en-US" sz="2800" dirty="0" smtClean="0"/>
          </a:p>
        </p:txBody>
      </p:sp>
      <p:sp>
        <p:nvSpPr>
          <p:cNvPr id="19" name="TextBox 18"/>
          <p:cNvSpPr txBox="1"/>
          <p:nvPr/>
        </p:nvSpPr>
        <p:spPr>
          <a:xfrm>
            <a:off x="3219450" y="2070317"/>
            <a:ext cx="2857500" cy="209288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تين تيهو تين طقه غيثرين شاشني إيقناي هيتين ني إبريسقيا إنطوطف إمبي ماي</a:t>
            </a:r>
            <a:r>
              <a:rPr lang="en-US" sz="2600" dirty="0" smtClean="0"/>
              <a:t> </a:t>
            </a:r>
            <a:r>
              <a:rPr lang="ar-EG" sz="2600" dirty="0" smtClean="0"/>
              <a:t>رومي.</a:t>
            </a:r>
            <a:endParaRPr lang="en-US" sz="2600" dirty="0"/>
          </a:p>
        </p:txBody>
      </p:sp>
      <p:sp>
        <p:nvSpPr>
          <p:cNvPr id="20" name="TextBox 19"/>
          <p:cNvSpPr txBox="1"/>
          <p:nvPr/>
        </p:nvSpPr>
        <p:spPr>
          <a:xfrm>
            <a:off x="228600" y="2057400"/>
            <a:ext cx="2895600" cy="186204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We entreat and pray that we may win mercy through your intercessions with the Lover of mankind.</a:t>
            </a:r>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trips(downLeft)">
                                      <p:cBhvr>
                                        <p:cTn id="21" dur="500"/>
                                        <p:tgtEl>
                                          <p:spTgt spid="1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strips(downLeft)">
                                      <p:cBhvr>
                                        <p:cTn id="2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16" grpId="0" animBg="1"/>
      <p:bldP spid="19" grpId="0" animBg="1"/>
      <p:bldP spid="20" grpId="0" animBg="1"/>
    </p:bld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81452"/>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بشفاعات والدة الإله القديسة مريم، يا رب انعم لنا بمغفرة خطايانا.</a:t>
            </a:r>
            <a:endParaRPr lang="en-US" sz="3200" dirty="0" smtClean="0"/>
          </a:p>
        </p:txBody>
      </p:sp>
      <p:sp>
        <p:nvSpPr>
          <p:cNvPr id="3" name="TextBox 2"/>
          <p:cNvSpPr txBox="1"/>
          <p:nvPr/>
        </p:nvSpPr>
        <p:spPr>
          <a:xfrm>
            <a:off x="3219450" y="181451"/>
            <a:ext cx="2857500" cy="286232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هيتين ني إبريسفيا إنتي تي ثيؤطوطوس إثؤواب ماريا إبشويس آري إهموت نان إمبي كو إيفول إنتي نين نوفي.</a:t>
            </a:r>
            <a:endParaRPr lang="en-US" sz="3000" dirty="0" smtClean="0"/>
          </a:p>
        </p:txBody>
      </p:sp>
      <p:sp>
        <p:nvSpPr>
          <p:cNvPr id="4" name="TextBox 3"/>
          <p:cNvSpPr txBox="1"/>
          <p:nvPr/>
        </p:nvSpPr>
        <p:spPr>
          <a:xfrm>
            <a:off x="228600" y="168057"/>
            <a:ext cx="2895600" cy="289310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intercessions of the Theotokos, Saint Mary, O Lord, grant us the forgiveness of our sins.</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TextBox 7"/>
          <p:cNvSpPr txBox="1"/>
          <p:nvPr/>
        </p:nvSpPr>
        <p:spPr>
          <a:xfrm>
            <a:off x="6172200" y="32137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بشفاعات رئيسى الملائكة المقدسين ميخائيل وغبريال يا رب أنعم لنا بغفران خطايانا.</a:t>
            </a:r>
            <a:endParaRPr lang="en-US" sz="3200" dirty="0" smtClean="0"/>
          </a:p>
        </p:txBody>
      </p:sp>
      <p:sp>
        <p:nvSpPr>
          <p:cNvPr id="9" name="TextBox 8"/>
          <p:cNvSpPr txBox="1"/>
          <p:nvPr/>
        </p:nvSpPr>
        <p:spPr>
          <a:xfrm>
            <a:off x="3219450" y="3213794"/>
            <a:ext cx="2857500" cy="332398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هيتين ني بريسفيا انتى ني ارشي انجيلوس اثوؤاب ميخائيل نيم غابرييل ابتشويس اري اهموت نان امبيكو ايفول انتى نين نوفي</a:t>
            </a:r>
            <a:endParaRPr lang="en-US" sz="3000" dirty="0" smtClean="0"/>
          </a:p>
        </p:txBody>
      </p:sp>
      <p:sp>
        <p:nvSpPr>
          <p:cNvPr id="10" name="TextBox 9"/>
          <p:cNvSpPr txBox="1"/>
          <p:nvPr/>
        </p:nvSpPr>
        <p:spPr>
          <a:xfrm>
            <a:off x="228600" y="3200400"/>
            <a:ext cx="2895600" cy="329320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intercessions of the holy archangels Michael and Gabriel, O Lord, grant us the forgiveness of our sins.</a:t>
            </a:r>
            <a:endParaRPr lang="en-US" sz="25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strips(downLeft)">
                                      <p:cBhvr>
                                        <p:cTn id="18" dur="500"/>
                                        <p:tgtEl>
                                          <p:spTgt spid="8"/>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strips(downLeft)">
                                      <p:cBhvr>
                                        <p:cTn id="21" dur="500"/>
                                        <p:tgtEl>
                                          <p:spTgt spid="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downLeft)">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8" grpId="0" animBg="1"/>
      <p:bldP spid="9" grpId="0" animBg="1"/>
      <p:bldP spid="10" grpId="0" animBg="1"/>
    </p:bld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18158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يا ملاك هذه الصعيدة الطائر إلى العلو بهذه التسبحة أذكرنا قدام الرب ليغفر لنا خطايانا</a:t>
            </a:r>
            <a:endParaRPr lang="en-US" sz="2800" dirty="0"/>
          </a:p>
        </p:txBody>
      </p:sp>
      <p:sp>
        <p:nvSpPr>
          <p:cNvPr id="27" name="TextBox 26"/>
          <p:cNvSpPr txBox="1"/>
          <p:nvPr/>
        </p:nvSpPr>
        <p:spPr>
          <a:xfrm>
            <a:off x="3219450" y="152400"/>
            <a:ext cx="2857500" cy="4770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sz="2500" dirty="0"/>
          </a:p>
        </p:txBody>
      </p:sp>
      <p:sp>
        <p:nvSpPr>
          <p:cNvPr id="28" name="TextBox 27"/>
          <p:cNvSpPr txBox="1"/>
          <p:nvPr/>
        </p:nvSpPr>
        <p:spPr>
          <a:xfrm>
            <a:off x="228600" y="152400"/>
            <a:ext cx="289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endParaRPr lang="en-US" sz="2200" dirty="0"/>
          </a:p>
        </p:txBody>
      </p:sp>
      <p:sp>
        <p:nvSpPr>
          <p:cNvPr id="7" name="TextBox 6"/>
          <p:cNvSpPr txBox="1"/>
          <p:nvPr/>
        </p:nvSpPr>
        <p:spPr>
          <a:xfrm>
            <a:off x="6172200" y="2298918"/>
            <a:ext cx="2743200" cy="22467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فلنسبح مع الملائكة قائلين: المجد لله فى الاعالى وعلى الأرض السلام وبالناس المسرة</a:t>
            </a:r>
            <a:endParaRPr lang="en-US" sz="2800" dirty="0"/>
          </a:p>
        </p:txBody>
      </p:sp>
      <p:sp>
        <p:nvSpPr>
          <p:cNvPr id="8" name="TextBox 7"/>
          <p:cNvSpPr txBox="1"/>
          <p:nvPr/>
        </p:nvSpPr>
        <p:spPr>
          <a:xfrm>
            <a:off x="3219450" y="2342346"/>
            <a:ext cx="2857500" cy="4770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sz="2500" dirty="0"/>
          </a:p>
        </p:txBody>
      </p:sp>
      <p:sp>
        <p:nvSpPr>
          <p:cNvPr id="9" name="TextBox 8"/>
          <p:cNvSpPr txBox="1"/>
          <p:nvPr/>
        </p:nvSpPr>
        <p:spPr>
          <a:xfrm>
            <a:off x="228600" y="2342346"/>
            <a:ext cx="289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endParaRPr lang="en-US" sz="22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7" grpId="0" animBg="1"/>
      <p:bldP spid="8" grpId="0" animBg="1"/>
      <p:bldP spid="9" grpId="0" animBg="1"/>
    </p:bld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أمين الليويا المجد للآب و الابن و الروح القدس....</a:t>
            </a:r>
            <a:endParaRPr lang="en-US" dirty="0"/>
          </a:p>
        </p:txBody>
      </p:sp>
      <p:sp>
        <p:nvSpPr>
          <p:cNvPr id="14" name="TextBox 13"/>
          <p:cNvSpPr txBox="1"/>
          <p:nvPr/>
        </p:nvSpPr>
        <p:spPr>
          <a:xfrm>
            <a:off x="3219450" y="1524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en-US" dirty="0"/>
          </a:p>
        </p:txBody>
      </p:sp>
      <p:sp>
        <p:nvSpPr>
          <p:cNvPr id="15" name="TextBox 14"/>
          <p:cNvSpPr txBox="1"/>
          <p:nvPr/>
        </p:nvSpPr>
        <p:spPr>
          <a:xfrm>
            <a:off x="228600" y="1524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ايها المسيحُ إلهنا.</a:t>
            </a:r>
            <a:endParaRPr lang="en-US" dirty="0"/>
          </a:p>
        </p:txBody>
      </p:sp>
      <p:sp>
        <p:nvSpPr>
          <p:cNvPr id="24" name="TextBox 23"/>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en-US" dirty="0"/>
          </a:p>
        </p:txBody>
      </p:sp>
      <p:sp>
        <p:nvSpPr>
          <p:cNvPr id="25" name="TextBox 24"/>
          <p:cNvSpPr txBox="1"/>
          <p:nvPr/>
        </p:nvSpPr>
        <p:spPr>
          <a:xfrm>
            <a:off x="228600" y="152400"/>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O Christ our God.</a:t>
            </a:r>
            <a:endParaRPr lang="en-US" dirty="0"/>
          </a:p>
        </p:txBody>
      </p:sp>
      <p:sp>
        <p:nvSpPr>
          <p:cNvPr id="26" name="TextBox 25"/>
          <p:cNvSpPr txBox="1"/>
          <p:nvPr/>
        </p:nvSpPr>
        <p:spPr>
          <a:xfrm>
            <a:off x="6172200" y="1371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 يكون. </a:t>
            </a:r>
            <a:endParaRPr lang="en-US" dirty="0"/>
          </a:p>
        </p:txBody>
      </p:sp>
      <p:sp>
        <p:nvSpPr>
          <p:cNvPr id="27" name="TextBox 26"/>
          <p:cNvSpPr txBox="1"/>
          <p:nvPr/>
        </p:nvSpPr>
        <p:spPr>
          <a:xfrm>
            <a:off x="3219450" y="1371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dirty="0"/>
          </a:p>
        </p:txBody>
      </p:sp>
      <p:sp>
        <p:nvSpPr>
          <p:cNvPr id="28" name="TextBox 27"/>
          <p:cNvSpPr txBox="1"/>
          <p:nvPr/>
        </p:nvSpPr>
        <p:spPr>
          <a:xfrm>
            <a:off x="228600" y="13716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 So be it.</a:t>
            </a:r>
            <a:endParaRPr lang="en-US" dirty="0"/>
          </a:p>
        </p:txBody>
      </p:sp>
      <p:sp>
        <p:nvSpPr>
          <p:cNvPr id="29" name="TextBox 28"/>
          <p:cNvSpPr txBox="1"/>
          <p:nvPr/>
        </p:nvSpPr>
        <p:spPr>
          <a:xfrm>
            <a:off x="6172200" y="2086988"/>
            <a:ext cx="2743200" cy="32162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900" dirty="0" smtClean="0"/>
              <a:t>يا ملك السلام. اعطينا سلامك قرر لنا سلامك واغفر لنا خطايانا. لك القوة والمجد والبركة والعزة إلى الآبد آمين.</a:t>
            </a:r>
            <a:br>
              <a:rPr lang="ar-EG" sz="2900" dirty="0" smtClean="0"/>
            </a:br>
            <a:r>
              <a:rPr lang="ar-EG" sz="2900" dirty="0" smtClean="0"/>
              <a:t>اللهم اجعلنا مستحقين أن نقول بشكر:</a:t>
            </a:r>
            <a:endParaRPr lang="en-US" sz="2900" dirty="0"/>
          </a:p>
        </p:txBody>
      </p:sp>
      <p:sp>
        <p:nvSpPr>
          <p:cNvPr id="30" name="TextBox 29"/>
          <p:cNvSpPr txBox="1"/>
          <p:nvPr/>
        </p:nvSpPr>
        <p:spPr>
          <a:xfrm>
            <a:off x="3219450" y="2086987"/>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dirty="0"/>
          </a:p>
        </p:txBody>
      </p:sp>
      <p:sp>
        <p:nvSpPr>
          <p:cNvPr id="31" name="TextBox 30"/>
          <p:cNvSpPr txBox="1"/>
          <p:nvPr/>
        </p:nvSpPr>
        <p:spPr>
          <a:xfrm>
            <a:off x="228600" y="2086987"/>
            <a:ext cx="2895600" cy="40703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50" dirty="0" smtClean="0"/>
              <a:t>O King of Peace, give us Your peace, establish for us Your peace, and forgive us our sins. For Yours is the power, the glory, the blessing, and the might, forever. Amen. </a:t>
            </a:r>
            <a:br>
              <a:rPr lang="en-US" sz="2350" dirty="0" smtClean="0"/>
            </a:br>
            <a:r>
              <a:rPr lang="en-US" sz="2350" dirty="0" smtClean="0"/>
              <a:t>Make us worthy to pray thankfully:</a:t>
            </a:r>
            <a:endParaRPr lang="en-US" sz="235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strips(downLeft)">
                                      <p:cBhvr>
                                        <p:cTn id="18" dur="500"/>
                                        <p:tgtEl>
                                          <p:spTgt spid="2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strips(downLeft)">
                                      <p:cBhvr>
                                        <p:cTn id="21" dur="500"/>
                                        <p:tgtEl>
                                          <p:spTgt spid="27"/>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strips(downLeft)">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strips(downLeft)">
                                      <p:cBhvr>
                                        <p:cTn id="29" dur="500"/>
                                        <p:tgtEl>
                                          <p:spTgt spid="2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strips(downLeft)">
                                      <p:cBhvr>
                                        <p:cTn id="32" dur="500"/>
                                        <p:tgtEl>
                                          <p:spTgt spid="3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strips(downLeft)">
                                      <p:cBhvr>
                                        <p:cTn id="3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6" grpId="0" animBg="1"/>
      <p:bldP spid="27" grpId="0" animBg="1"/>
      <p:bldP spid="28" grpId="0" animBg="1"/>
      <p:bldP spid="29" grpId="0" animBg="1"/>
      <p:bldP spid="30" grpId="0" animBg="1"/>
      <p:bldP spid="31" grpId="0" animBg="1"/>
    </p:bld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أبانا الذي في </a:t>
            </a:r>
            <a:br>
              <a:rPr lang="ar-EG" sz="2800" dirty="0" smtClean="0"/>
            </a:br>
            <a:r>
              <a:rPr lang="ar-EG" sz="2800" dirty="0" smtClean="0"/>
              <a:t>السموات. ليتقدس</a:t>
            </a:r>
            <a:br>
              <a:rPr lang="ar-EG" sz="2800" dirty="0" smtClean="0"/>
            </a:br>
            <a:r>
              <a:rPr lang="ar-EG" sz="2800" dirty="0" smtClean="0"/>
              <a:t>اسمك، ليأت ملكوتك.لتكن مشيئتك</a:t>
            </a:r>
            <a:br>
              <a:rPr lang="ar-EG" sz="2800" dirty="0" smtClean="0"/>
            </a:br>
            <a:r>
              <a:rPr lang="ar-EG" sz="2800" dirty="0" smtClean="0"/>
              <a:t> كما في السماء</a:t>
            </a:r>
            <a:br>
              <a:rPr lang="ar-EG" sz="2800" dirty="0" smtClean="0"/>
            </a:br>
            <a:r>
              <a:rPr lang="ar-EG" sz="2800" dirty="0" smtClean="0"/>
              <a:t>كذلك على الأرض. </a:t>
            </a:r>
            <a:br>
              <a:rPr lang="ar-EG" sz="2800" dirty="0" smtClean="0"/>
            </a:br>
            <a:r>
              <a:rPr lang="ar-EG" sz="2800" dirty="0" smtClean="0"/>
              <a:t>خبزنا الذي للغد </a:t>
            </a:r>
            <a:br>
              <a:rPr lang="ar-EG" sz="2800" dirty="0" smtClean="0"/>
            </a:br>
            <a:r>
              <a:rPr lang="ar-EG" sz="2800" dirty="0" smtClean="0"/>
              <a:t>أعطنا اليوم واغفر لنا ذنوبنا كما نغفر نحن أيضا للمذنبين إلينا. ولا تدخلنا في تجربة لكن نجنا من الشرير بالمسيح يسوع ربنا</a:t>
            </a:r>
            <a:endParaRPr lang="en-US" sz="2800" dirty="0"/>
          </a:p>
        </p:txBody>
      </p:sp>
      <p:sp>
        <p:nvSpPr>
          <p:cNvPr id="8" name="TextBox 7"/>
          <p:cNvSpPr txBox="1"/>
          <p:nvPr/>
        </p:nvSpPr>
        <p:spPr>
          <a:xfrm>
            <a:off x="3219450" y="152400"/>
            <a:ext cx="2857500" cy="610936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300" dirty="0" smtClean="0"/>
              <a:t>آريتين انئمبشا انجوس</a:t>
            </a:r>
            <a:br>
              <a:rPr lang="ar-SA" sz="2300" dirty="0" smtClean="0"/>
            </a:br>
            <a:r>
              <a:rPr lang="ar-SA" sz="2300" dirty="0" smtClean="0"/>
              <a:t>خين أو شبئهموت جى</a:t>
            </a:r>
            <a:br>
              <a:rPr lang="ar-SA" sz="2300" dirty="0" smtClean="0"/>
            </a:br>
            <a:r>
              <a:rPr lang="ar-SA" sz="2300" dirty="0" smtClean="0"/>
              <a:t>بينيوت اتخين نيفيؤى مارى يوفطوفو انجى بيكران. مار يسئى</a:t>
            </a:r>
            <a:r>
              <a:rPr lang="ar-EG" sz="2300" dirty="0" smtClean="0"/>
              <a:t> </a:t>
            </a:r>
            <a:r>
              <a:rPr lang="ar-SA" sz="2300" dirty="0" smtClean="0"/>
              <a:t>انجى تيكميتئورو. بيتيهناك مار يف</a:t>
            </a:r>
            <a:r>
              <a:rPr lang="ar-EG" sz="2300" dirty="0" smtClean="0"/>
              <a:t> </a:t>
            </a:r>
            <a:r>
              <a:rPr lang="ar-SA" sz="2300" dirty="0" smtClean="0"/>
              <a:t>شوبى إم افريتى خين اتفى نيم</a:t>
            </a:r>
            <a:r>
              <a:rPr lang="ar-EG" sz="2300" dirty="0" smtClean="0"/>
              <a:t> </a:t>
            </a:r>
            <a:r>
              <a:rPr lang="ar-SA" sz="2300" dirty="0" smtClean="0"/>
              <a:t>هيجين بى كاهى بين أويك انتى</a:t>
            </a:r>
            <a:r>
              <a:rPr lang="ar-EG" sz="2300" dirty="0" smtClean="0"/>
              <a:t> </a:t>
            </a:r>
            <a:r>
              <a:rPr lang="ar-SA" sz="2300" dirty="0" smtClean="0"/>
              <a:t>راستى ميف نان امفوؤو أووه</a:t>
            </a:r>
            <a:r>
              <a:rPr lang="ar-EG" sz="2300" dirty="0" smtClean="0"/>
              <a:t> </a:t>
            </a:r>
            <a:r>
              <a:rPr lang="ar-SA" sz="2300" dirty="0" smtClean="0"/>
              <a:t>كانيئتيرون نان إيفول إم افريتى</a:t>
            </a:r>
            <a:r>
              <a:rPr lang="ar-EG" sz="2300" dirty="0" smtClean="0"/>
              <a:t> </a:t>
            </a:r>
            <a:r>
              <a:rPr lang="ar-SA" sz="2300" dirty="0" smtClean="0"/>
              <a:t>هون إنتين كو إيفول إن نيئتى أوؤن</a:t>
            </a:r>
            <a:r>
              <a:rPr lang="ar-EG" sz="2300" dirty="0" smtClean="0"/>
              <a:t> </a:t>
            </a:r>
            <a:r>
              <a:rPr lang="ar-SA" sz="2300" dirty="0" smtClean="0"/>
              <a:t>إنتان إيرؤو. أووه امبير انتين</a:t>
            </a:r>
            <a:r>
              <a:rPr lang="ar-EG" sz="2300" dirty="0" smtClean="0"/>
              <a:t> </a:t>
            </a:r>
            <a:r>
              <a:rPr lang="ar-SA" sz="2300" dirty="0" smtClean="0"/>
              <a:t>ايخون إى بى راسموس. آلا</a:t>
            </a:r>
            <a:r>
              <a:rPr lang="ar-EG" sz="2300" dirty="0" smtClean="0"/>
              <a:t> </a:t>
            </a:r>
            <a:r>
              <a:rPr lang="ar-SA" sz="2300" dirty="0" smtClean="0"/>
              <a:t>ناهمين إيفول هابي</a:t>
            </a:r>
            <a:r>
              <a:rPr lang="ar-EG" sz="2300" dirty="0" smtClean="0"/>
              <a:t> </a:t>
            </a:r>
            <a:r>
              <a:rPr lang="ar-SA" sz="2300" dirty="0" smtClean="0"/>
              <a:t>بيتهوؤو خين بى</a:t>
            </a:r>
            <a:r>
              <a:rPr lang="ar-EG" sz="2300" dirty="0" smtClean="0"/>
              <a:t> </a:t>
            </a:r>
            <a:r>
              <a:rPr lang="ar-SA" sz="2300" dirty="0" smtClean="0"/>
              <a:t>إخرستوس إيسوس بين شويس</a:t>
            </a:r>
            <a:endParaRPr lang="en-US" sz="2300" dirty="0"/>
          </a:p>
        </p:txBody>
      </p:sp>
      <p:sp>
        <p:nvSpPr>
          <p:cNvPr id="9" name="TextBox 8"/>
          <p:cNvSpPr txBox="1"/>
          <p:nvPr/>
        </p:nvSpPr>
        <p:spPr>
          <a:xfrm>
            <a:off x="228600" y="152400"/>
            <a:ext cx="2895600" cy="62324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100" dirty="0" smtClean="0"/>
              <a:t>Our Father Who art in heaven ; hallowed be Thy name. Thy kingdom come. Thy will be done on earth as it is in heaven. Give us this day our daily bread. And forgive us our trespasses, as we forgive those who trespass against us. And lead us not into temptation, but deliver us from evil, in Christ Jesus our Lord, For thine is the kingdom, and the power, and the glory, for ever and ever.  Amen.</a:t>
            </a:r>
            <a:endParaRPr lang="en-US" sz="21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والآن محبة الله الآب، ونعمة الابن الوحيد، ربنا وإلهنا وملكنا ومخلصنا يسوع المسيح، وشركة وموهبة الروح القدس تكون مع جميعكم، امضوا بسلام، سلام الرب مع جميعكم. امين</a:t>
            </a:r>
            <a:endParaRPr lang="en-US" sz="3000" dirty="0"/>
          </a:p>
        </p:txBody>
      </p:sp>
      <p:sp>
        <p:nvSpPr>
          <p:cNvPr id="24" name="TextBox 23"/>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en-US" dirty="0"/>
          </a:p>
        </p:txBody>
      </p:sp>
      <p:sp>
        <p:nvSpPr>
          <p:cNvPr id="25" name="TextBox 24"/>
          <p:cNvSpPr txBox="1"/>
          <p:nvPr/>
        </p:nvSpPr>
        <p:spPr>
          <a:xfrm>
            <a:off x="228600" y="152400"/>
            <a:ext cx="28956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And now may the love of God the Father; the grace of the only-begotten Son, our Lord, God, and Savior Jesus Christ; and the communion and gift of the Holy Spirit be with you all. Go in peace. The peace of the Lord be with you all.</a:t>
            </a:r>
            <a:endParaRPr lang="en-US" sz="2400" dirty="0"/>
          </a:p>
        </p:txBody>
      </p:sp>
      <p:sp>
        <p:nvSpPr>
          <p:cNvPr id="13" name="TextBox 12"/>
          <p:cNvSpPr txBox="1"/>
          <p:nvPr/>
        </p:nvSpPr>
        <p:spPr>
          <a:xfrm>
            <a:off x="6172200" y="5410201"/>
            <a:ext cx="27432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 مع روحك </a:t>
            </a:r>
            <a:r>
              <a:rPr lang="ar-EG" sz="3000" dirty="0"/>
              <a:t>أيضًا.</a:t>
            </a:r>
            <a:endParaRPr lang="en-US" sz="3000" dirty="0"/>
          </a:p>
        </p:txBody>
      </p:sp>
      <p:sp>
        <p:nvSpPr>
          <p:cNvPr id="14" name="TextBox 13"/>
          <p:cNvSpPr txBox="1"/>
          <p:nvPr/>
        </p:nvSpPr>
        <p:spPr>
          <a:xfrm>
            <a:off x="3219450" y="5410200"/>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a:t>كيطو إبنيفماتى سو</a:t>
            </a:r>
            <a:endParaRPr lang="en-US" sz="3000" dirty="0"/>
          </a:p>
        </p:txBody>
      </p:sp>
      <p:sp>
        <p:nvSpPr>
          <p:cNvPr id="15" name="TextBox 14"/>
          <p:cNvSpPr txBox="1"/>
          <p:nvPr/>
        </p:nvSpPr>
        <p:spPr>
          <a:xfrm>
            <a:off x="228600" y="5410200"/>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a:t>And with your spirit.</a:t>
            </a:r>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13" grpId="0" animBg="1"/>
      <p:bldP spid="14" grpId="0" animBg="1"/>
      <p:bldP spid="15" grpId="0" animBg="1"/>
    </p:bld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228600" y="152400"/>
            <a:ext cx="48768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Short Fraction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القسمة الوجيزة</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6" name="TextBox 15">
            <a:hlinkClick r:id="rId3" action="ppaction://hlinksldjump"/>
          </p:cNvPr>
          <p:cNvSpPr txBox="1"/>
          <p:nvPr/>
        </p:nvSpPr>
        <p:spPr>
          <a:xfrm>
            <a:off x="228600" y="651302"/>
            <a:ext cx="8763000" cy="41549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Nativity Fast &amp; Feast</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للآب تقال فى صوم و عيد الميلاد</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7" name="TextBox 16">
            <a:hlinkClick r:id="rId4" action="ppaction://hlinksldjump"/>
          </p:cNvPr>
          <p:cNvSpPr txBox="1"/>
          <p:nvPr/>
        </p:nvSpPr>
        <p:spPr>
          <a:xfrm>
            <a:off x="228600" y="11430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1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1</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8" name="TextBox 17">
            <a:hlinkClick r:id="rId5" action="ppaction://hlinksldjump"/>
          </p:cNvPr>
          <p:cNvSpPr txBox="1"/>
          <p:nvPr/>
        </p:nvSpPr>
        <p:spPr>
          <a:xfrm>
            <a:off x="228600" y="16764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2</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9" name="TextBox 18">
            <a:hlinkClick r:id="rId6" action="ppaction://hlinksldjump"/>
          </p:cNvPr>
          <p:cNvSpPr txBox="1"/>
          <p:nvPr/>
        </p:nvSpPr>
        <p:spPr>
          <a:xfrm>
            <a:off x="228600" y="2214265"/>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Holy Lent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الصوم الكبير</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 name="TextBox 19">
            <a:hlinkClick r:id="rId7" action="ppaction://hlinksldjump"/>
          </p:cNvPr>
          <p:cNvSpPr txBox="1"/>
          <p:nvPr/>
        </p:nvSpPr>
        <p:spPr>
          <a:xfrm>
            <a:off x="228600" y="27432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Palm Sunday…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احد الشعانين</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1" name="TextBox 20">
            <a:hlinkClick r:id="rId8" action="ppaction://hlinksldjump"/>
          </p:cNvPr>
          <p:cNvSpPr txBox="1"/>
          <p:nvPr/>
        </p:nvSpPr>
        <p:spPr>
          <a:xfrm>
            <a:off x="228600" y="3276600"/>
            <a:ext cx="73152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Covenant Thursday…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خميس العهد</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2" name="TextBox 21">
            <a:hlinkClick r:id="rId9" action="ppaction://hlinksldjump"/>
          </p:cNvPr>
          <p:cNvSpPr txBox="1"/>
          <p:nvPr/>
        </p:nvSpPr>
        <p:spPr>
          <a:xfrm>
            <a:off x="228600" y="3810000"/>
            <a:ext cx="73152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Apostle's Fast…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صوم الرسل</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3" name="TextBox 22">
            <a:hlinkClick r:id="rId10" action="ppaction://hlinksldjump"/>
          </p:cNvPr>
          <p:cNvSpPr txBox="1"/>
          <p:nvPr/>
        </p:nvSpPr>
        <p:spPr>
          <a:xfrm>
            <a:off x="228600" y="4290536"/>
            <a:ext cx="7315200" cy="7386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Feasts of Virgin Mary and The Angels…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السيدة العذراء و الملائكة</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4" name="TextBox 23">
            <a:hlinkClick r:id="rId11" action="ppaction://hlinksldjump"/>
          </p:cNvPr>
          <p:cNvSpPr txBox="1"/>
          <p:nvPr/>
        </p:nvSpPr>
        <p:spPr>
          <a:xfrm>
            <a:off x="228600" y="5105400"/>
            <a:ext cx="6705600" cy="41549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Feasts of our Lord…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الأعياد السيديه</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5" name="TextBox 24">
            <a:hlinkClick r:id="rId12" action="ppaction://hlinksldjump"/>
          </p:cNvPr>
          <p:cNvSpPr txBox="1"/>
          <p:nvPr/>
        </p:nvSpPr>
        <p:spPr>
          <a:xfrm>
            <a:off x="228600" y="5604302"/>
            <a:ext cx="6705600" cy="7386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Son For Any Time…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للأبن تقال في اي وقت</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strips(downLeft)">
                                      <p:cBhvr>
                                        <p:cTn id="10" dur="500"/>
                                        <p:tgtEl>
                                          <p:spTgt spid="16"/>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trips(downLeft)">
                                      <p:cBhvr>
                                        <p:cTn id="13" dur="500"/>
                                        <p:tgtEl>
                                          <p:spTgt spid="17"/>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strips(downLeft)">
                                      <p:cBhvr>
                                        <p:cTn id="16" dur="500"/>
                                        <p:tgtEl>
                                          <p:spTgt spid="18"/>
                                        </p:tgtEl>
                                      </p:cBhvr>
                                    </p:animEffect>
                                  </p:childTnLst>
                                </p:cTn>
                              </p:par>
                              <p:par>
                                <p:cTn id="17" presetID="18" presetClass="entr" presetSubtype="12"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strips(downLeft)">
                                      <p:cBhvr>
                                        <p:cTn id="19" dur="500"/>
                                        <p:tgtEl>
                                          <p:spTgt spid="19"/>
                                        </p:tgtEl>
                                      </p:cBhvr>
                                    </p:animEffect>
                                  </p:childTnLst>
                                </p:cTn>
                              </p:par>
                              <p:par>
                                <p:cTn id="20" presetID="18" presetClass="entr" presetSubtype="12" fill="hold" grpId="0"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strips(downLeft)">
                                      <p:cBhvr>
                                        <p:cTn id="22" dur="500"/>
                                        <p:tgtEl>
                                          <p:spTgt spid="20"/>
                                        </p:tgtEl>
                                      </p:cBhvr>
                                    </p:animEffect>
                                  </p:childTnLst>
                                </p:cTn>
                              </p:par>
                              <p:par>
                                <p:cTn id="23" presetID="18" presetClass="entr" presetSubtype="12"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strips(downLeft)">
                                      <p:cBhvr>
                                        <p:cTn id="25" dur="500"/>
                                        <p:tgtEl>
                                          <p:spTgt spid="21"/>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strips(downLeft)">
                                      <p:cBhvr>
                                        <p:cTn id="28" dur="500"/>
                                        <p:tgtEl>
                                          <p:spTgt spid="22"/>
                                        </p:tgtEl>
                                      </p:cBhvr>
                                    </p:animEffect>
                                  </p:childTnLst>
                                </p:cTn>
                              </p:par>
                              <p:par>
                                <p:cTn id="29" presetID="18" presetClass="entr" presetSubtype="12"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strips(downLeft)">
                                      <p:cBhvr>
                                        <p:cTn id="31" dur="500"/>
                                        <p:tgtEl>
                                          <p:spTgt spid="23"/>
                                        </p:tgtEl>
                                      </p:cBhvr>
                                    </p:animEffect>
                                  </p:childTnLst>
                                </p:cTn>
                              </p:par>
                              <p:par>
                                <p:cTn id="32" presetID="18" presetClass="entr" presetSubtype="12" fill="hold" grpId="0" nodeType="with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strips(downLeft)">
                                      <p:cBhvr>
                                        <p:cTn id="34" dur="500"/>
                                        <p:tgtEl>
                                          <p:spTgt spid="24"/>
                                        </p:tgtEl>
                                      </p:cBhvr>
                                    </p:animEffect>
                                  </p:childTnLst>
                                </p:cTn>
                              </p:par>
                              <p:par>
                                <p:cTn id="35" presetID="18" presetClass="entr" presetSubtype="12"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strips(downLeft)">
                                      <p:cBhvr>
                                        <p:cTn id="3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81200" y="2895600"/>
            <a:ext cx="48768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Short Fraction </a:t>
            </a:r>
          </a:p>
          <a:p>
            <a:pPr algn="ct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القسمة الوجيزة</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يا الله الذي أنعم</a:t>
            </a:r>
            <a:br>
              <a:rPr lang="ar-EG" sz="2800" dirty="0" smtClean="0"/>
            </a:br>
            <a:r>
              <a:rPr lang="ar-EG" sz="2800" dirty="0" smtClean="0"/>
              <a:t>علينا نحن الخطاة</a:t>
            </a:r>
            <a:br>
              <a:rPr lang="ar-EG" sz="2800" dirty="0" smtClean="0"/>
            </a:br>
            <a:r>
              <a:rPr lang="ar-EG" sz="2800" dirty="0" smtClean="0"/>
              <a:t>بميقات الخلاص</a:t>
            </a:r>
            <a:br>
              <a:rPr lang="ar-EG" sz="2800" dirty="0" smtClean="0"/>
            </a:br>
            <a:r>
              <a:rPr lang="ar-EG" sz="2800" dirty="0" smtClean="0"/>
              <a:t>وذبيحة ناطقة سمائية. </a:t>
            </a:r>
          </a:p>
          <a:p>
            <a:pPr algn="r"/>
            <a:r>
              <a:rPr lang="ar-SA" sz="2800" dirty="0" smtClean="0"/>
              <a:t>التي هي الجسد الإلهي</a:t>
            </a:r>
            <a:br>
              <a:rPr lang="ar-SA" sz="2800" dirty="0" smtClean="0"/>
            </a:br>
            <a:r>
              <a:rPr lang="ar-SA" sz="2800" dirty="0" smtClean="0"/>
              <a:t>والدم الكريم اللذان </a:t>
            </a:r>
            <a:br>
              <a:rPr lang="ar-SA" sz="2800" dirty="0" smtClean="0"/>
            </a:br>
            <a:r>
              <a:rPr lang="ar-SA" sz="2800" dirty="0" smtClean="0"/>
              <a:t>لمسيحك. هذا الذي </a:t>
            </a:r>
            <a:br>
              <a:rPr lang="ar-SA" sz="2800" dirty="0" smtClean="0"/>
            </a:br>
            <a:r>
              <a:rPr lang="ar-SA" sz="2800" dirty="0" smtClean="0"/>
              <a:t>صار لنا طهرًا وخلاصًا</a:t>
            </a:r>
            <a:br>
              <a:rPr lang="ar-SA" sz="2800" dirty="0" smtClean="0"/>
            </a:br>
            <a:r>
              <a:rPr lang="ar-SA" sz="2800" dirty="0" smtClean="0"/>
              <a:t>ونعمة وغفرانًا للخطايا.</a:t>
            </a:r>
            <a:r>
              <a:rPr lang="ar-EG" sz="2800" dirty="0" smtClean="0"/>
              <a:t>لكي بشكر نصرخ</a:t>
            </a:r>
            <a:r>
              <a:rPr lang="en-US" sz="2800" dirty="0" smtClean="0"/>
              <a:t> </a:t>
            </a:r>
            <a:r>
              <a:rPr lang="ar-EG" sz="2800" dirty="0" smtClean="0"/>
              <a:t>نحوك أيها الآب</a:t>
            </a:r>
            <a:br>
              <a:rPr lang="ar-EG" sz="2800" dirty="0" smtClean="0"/>
            </a:br>
            <a:r>
              <a:rPr lang="ar-EG" sz="2800" dirty="0" smtClean="0"/>
              <a:t>القدوس الذي في</a:t>
            </a:r>
            <a:br>
              <a:rPr lang="ar-EG" sz="2800" dirty="0" smtClean="0"/>
            </a:br>
            <a:r>
              <a:rPr lang="ar-EG" sz="2800" dirty="0" smtClean="0"/>
              <a:t>السموات ونقول: ...</a:t>
            </a:r>
          </a:p>
        </p:txBody>
      </p:sp>
      <p:sp>
        <p:nvSpPr>
          <p:cNvPr id="8" name="TextBox 7"/>
          <p:cNvSpPr txBox="1"/>
          <p:nvPr/>
        </p:nvSpPr>
        <p:spPr>
          <a:xfrm>
            <a:off x="3219450" y="152400"/>
            <a:ext cx="28575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200" dirty="0" smtClean="0"/>
              <a:t>إفنوتي فيئيتاف إيرإيهموت نان أنون خاني ريف إيرنوفي إنؤو إبروت إسميا إنؤوجاي نيم اوشو شؤوش إنلوجيكون اووه إن إيبورانيون.</a:t>
            </a:r>
            <a:endParaRPr lang="ar-EG" sz="2200" dirty="0" smtClean="0"/>
          </a:p>
          <a:p>
            <a:pPr algn="r"/>
            <a:r>
              <a:rPr lang="ar-SA" sz="2200" dirty="0" smtClean="0"/>
              <a:t>إيتي بي سوما عن نوتي </a:t>
            </a:r>
            <a:br>
              <a:rPr lang="ar-SA" sz="2200" dirty="0" smtClean="0"/>
            </a:br>
            <a:r>
              <a:rPr lang="ar-SA" sz="2200" dirty="0" smtClean="0"/>
              <a:t>بي نيم بي إسنوف أتطايوت إنتي بيك إخرستوس فاى إيطاف شوبي نان إن او طوفو نيم أو اوجاي نيم اوخاريسما إن أوطوفونيم أوأوجاي نيم او خاريسما نيم اوكو إيفول إنتي ني نوفي. جي هينا خين او ميتريف شيبئهموت إنتيى اوشي أوفيك إفيوت</a:t>
            </a:r>
            <a:r>
              <a:rPr lang="ar-EG" sz="2200" dirty="0" smtClean="0"/>
              <a:t> </a:t>
            </a:r>
            <a:r>
              <a:rPr lang="ar-SA" sz="2200" dirty="0" smtClean="0"/>
              <a:t>غثؤواب إيتخين ني فيؤوي اووه إنتين جوس جي بينيوت.</a:t>
            </a:r>
            <a:endParaRPr lang="en-US" sz="2200" dirty="0"/>
          </a:p>
        </p:txBody>
      </p:sp>
      <p:sp>
        <p:nvSpPr>
          <p:cNvPr id="9" name="TextBox 8"/>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God, who is granted us, who are sinners, the foreordained salvation, and the rational heavenly sacrifice .Which is the Divine Body and the Precious Blood of your Christ These have become for us purification  and salvation, grace and forgiveness for sins.</a:t>
            </a:r>
            <a:b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So with thankfulness, we cry unto you, O Holy Father, who is in the heavens and we say:</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2" name="TextBox 11">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ولا تدخلنا في تجربة لكن نجنا من الشرير بالنعمة والرأفات ومحبة البشر اللواتي </a:t>
            </a:r>
            <a:br>
              <a:rPr lang="ar-EG" sz="3200" dirty="0" smtClean="0"/>
            </a:br>
            <a:r>
              <a:rPr lang="ar-EG" sz="3200" dirty="0" smtClean="0"/>
              <a:t>لإبنك الوحيد الجنس </a:t>
            </a:r>
            <a:br>
              <a:rPr lang="ar-EG" sz="3200" dirty="0" smtClean="0"/>
            </a:br>
            <a:r>
              <a:rPr lang="ar-EG" sz="3200" dirty="0" smtClean="0"/>
              <a:t>ربنا وإلهنا</a:t>
            </a:r>
            <a:r>
              <a:rPr lang="en-US" sz="3200" dirty="0" smtClean="0"/>
              <a:t> </a:t>
            </a:r>
            <a:r>
              <a:rPr lang="ar-EG" sz="3200" dirty="0" smtClean="0"/>
              <a:t>ومخلصنا يسوع المسيح </a:t>
            </a:r>
            <a:endParaRPr lang="en-US" sz="3200" dirty="0" smtClean="0"/>
          </a:p>
        </p:txBody>
      </p:sp>
      <p:sp>
        <p:nvSpPr>
          <p:cNvPr id="8" name="TextBox 7"/>
          <p:cNvSpPr txBox="1"/>
          <p:nvPr/>
        </p:nvSpPr>
        <p:spPr>
          <a:xfrm>
            <a:off x="3219450" y="228600"/>
            <a:ext cx="28575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أووه إمبير إنتين إيخون إى بى راسموس أللا ناهمين إيفول هابي بيت هوؤو خين بي إهموت نيم ني ميت شنهيت نيم تى ميت ماى رومى إنتى بيك مونو جينيس إنشيرى بين شويس أووه بيننوتى أووه بنسوتير إيسوس بي إخرستوس</a:t>
            </a:r>
            <a:endParaRPr lang="en-US" sz="3000" dirty="0"/>
          </a:p>
        </p:txBody>
      </p:sp>
      <p:sp>
        <p:nvSpPr>
          <p:cNvPr id="9" name="TextBox 8"/>
          <p:cNvSpPr txBox="1"/>
          <p:nvPr/>
        </p:nvSpPr>
        <p:spPr>
          <a:xfrm>
            <a:off x="228600" y="228600"/>
            <a:ext cx="28956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altLang="ar-EG"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Lead us not into temptation, but deliver us from evil, through the grace, mercy and love of mankind of Your only begotten Son, our Lord God and Saviour, Jesus Christ. </a:t>
            </a:r>
            <a:endParaRPr lang="en-US"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6" name="TextBox 15"/>
          <p:cNvSpPr txBox="1"/>
          <p:nvPr/>
        </p:nvSpPr>
        <p:spPr>
          <a:xfrm>
            <a:off x="152400" y="3055203"/>
            <a:ext cx="87630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Nativity Fast &amp; Feast</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للآب تقال فى صوم و عيد الميلاد</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strips(downLeft)">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أيها السيد الرب الهنا الخالق، غير المرئي، غير المحوي، غير المستحيل، غير المفحوص. الذي أرسل نوره الحقيقي، ابنه الوحيد يسوع المسيح، الكلمة الذاتي. الكائن في حضنه الأبوي كل حين، أتي وحل في الحشاء البتولي غير الدنس، ولدته وهي عذراء، وبتوليتها مختومة (وبكوريتها دائمة).</a:t>
            </a:r>
            <a:endParaRPr lang="en-US" sz="26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Master, Lord our God, co-creator, the invisible, the infinite, unchangeable, and immeasurable, who has sent His true Light, His only-begotten Son, Jesus Christ the co-eternal Logos. He who is in the Fatherly bosom at all times has come down and dwelt in the undefiled virginal womb. She, being virgin, gave birth to Him, and her virginity is sealed.</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اذ الملائكة تسبحه، وأجناد السموات ترتل له،</a:t>
            </a:r>
            <a:r>
              <a:rPr lang="en-US" sz="2400" dirty="0" smtClean="0"/>
              <a:t> </a:t>
            </a:r>
            <a:r>
              <a:rPr lang="ar-EG" sz="2400" dirty="0" smtClean="0"/>
              <a:t>صارخين قائلين: "قدوس، قدوس، قدوس. رب الجنود، السماء والأرض مملوءتان من مجدك الأقدس." هكذا أيضاً نحن الضعفاء، الخطاة، إجعلنا مستحقين معهم يا سيدنا الصالح محب البشر. لكي بقلب طاهر، نسبحك معه مع الروح القدس، الثالوث القدوس المساوي، ونرفع أعيننا الي فوق، إليك أيها الآب القدوس الذي في السموات ونقول:</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39405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19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Lo, the angels praise Him, and the heavenly hosts chant to Him, proclaiming and saying, "Holy, holy, holy, is the Lord of hosts. Heaven and earth are full of Your holy glory.” Likewise, we too, the weak and sinful, make us worthy with them, O our Master, the Good One and Lover of Mankind, that with a pure heart we may praise You, with Him and the Holy Spirit. The co-essential Trinity and raise our eyes towards You, our holy Father, who are in the heavens, and say,</a:t>
            </a:r>
            <a:endParaRPr lang="en-US" sz="19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7" name="TextBox 16"/>
          <p:cNvSpPr txBox="1"/>
          <p:nvPr/>
        </p:nvSpPr>
        <p:spPr>
          <a:xfrm>
            <a:off x="1219200" y="3500735"/>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1 </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1</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strips(downLeft)">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إذ أعطيتنا نعمة البنوة بحميم الميلاد الجديد، وتجديد الروح القدس. الآن أيضاً إجعلنا مستحقين، بغير رياء، وقلب طاهر، ونية مملوءة دالة، وشفتين غير ساقطتين، أن نطلب إليك يا أبا الآب. لكي إذ تركنا كثرة كلام الأمم الباطل وإستكبار اليهود. </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As You have bestowed upon us the grace of sonship through the washing of regeneration and renewing of the Holy Spirit, so make us worthy, now, that without hypocrisy, with a pure heart, a</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conscience full of boldness, and unerring lips, that we may entreat you, O Abba Father. So that, having abandoned the excessive vain words of the heathen and the vanity of the Jews,</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لكي إذ تركنا كثرة كلام الأمم الباطل وإستكبار اليهود. نستطيع أن نقدم لك سؤال الصلاة، كشريعة إبنك الوحيد المملوءة خلاصاً. فبصوت متواضع يليق بالمسيحيين، وبطهارة النفس والجسد والروح.</a:t>
            </a:r>
            <a:endParaRPr lang="en-US" sz="30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So that, having abandoned the excessive vain words of the heathen and the vanity of the Jews, we may be able to offer You the supplication of prayer according to the statute of Your only-begotten Son, which is full of salvation. So with a humble voice befitting Christians, and with purity of soul, body, and spirit,</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نجسر بدالة بغير خوفٍ أن نصرخ إليك أنت غير المخلوق ولا مبتدئ ولا مولود، سيد كل أحد، الله الآب القدوس الذي في السموات، ونقول: "أبانا الذي..."</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449353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dare without fear to cry to You who are uncreated, without beginning, and unbegotten, the Master of everyone, God the holy Father, who are in the heavens, and say: "Our Father...."</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8" name="TextBox 17"/>
          <p:cNvSpPr txBox="1"/>
          <p:nvPr/>
        </p:nvSpPr>
        <p:spPr>
          <a:xfrm>
            <a:off x="1066800" y="3119735"/>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a:t>
            </a: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2</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strips(downLeft)">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يا الله الذي أنعم على زكريا من بعد الكبر وعلى أليصابات من بعد الشيخوخة والعُقم. فنطق لسانه من بعد البُكم وتكلم بتسابيح وتماجيد وعظائم. وتهللت أليصابات قائلة: "مُبارك الرب الإله الذي نزع عاري من بين الناس."</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54014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God, who granted Zacharias a son in old age and Elizabeth in old age and childlessness.</a:t>
            </a:r>
            <a:r>
              <a:rPr lang="ar-EG"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His tongue spoke after being speechless; and he spoke in hymns and doxologies and of great things. Elizabeth rejoiced saying, "Blessed be the Lord God, who has taken away my reproach among men</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يا الذي ليس في مواليد النساء أعظم منه. الذي شهد عنه وشهادته حق هي. إني لست بماسيا المنتظر. الذي يأتي بعدي هو أعظم مني. الذي أعطى نعمة بَدَل نعمة. إذ اتاه سيد الكل مُعتمداً منه في نهر الأردن. </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This is he—among those born of women none is greater than him. He bore witness to Him, and his witness was true, saying, "I am not the awaited Messiah; He who comes after me is greater than I." He received grace upon grace, (John 1:16) when the Master of all came to him and was baptized by him in the river Jordan.</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lvl="0" algn="r"/>
            <a:r>
              <a:rPr lang="ar-EG" sz="3200" dirty="0" smtClean="0"/>
              <a:t>هذا الذي من قبلة المجد والكرامة والعزة والسجود تليق بك معه ومع</a:t>
            </a:r>
            <a:r>
              <a:rPr lang="en-US" sz="3200" dirty="0" smtClean="0"/>
              <a:t> </a:t>
            </a:r>
            <a:r>
              <a:rPr lang="ar-EG" sz="3200" dirty="0" smtClean="0"/>
              <a:t>الروح القدس المحيي المساوي لكل الآن وكل اوان وإلى دهر الدهور </a:t>
            </a:r>
            <a:br>
              <a:rPr lang="ar-EG" sz="3200" dirty="0" smtClean="0"/>
            </a:br>
            <a:r>
              <a:rPr lang="ar-EG" sz="3200" dirty="0" smtClean="0"/>
              <a:t>آمين</a:t>
            </a:r>
            <a:endParaRPr lang="ar-SA" sz="3200" dirty="0"/>
          </a:p>
        </p:txBody>
      </p:sp>
      <p:sp>
        <p:nvSpPr>
          <p:cNvPr id="8" name="TextBox 7"/>
          <p:cNvSpPr txBox="1"/>
          <p:nvPr/>
        </p:nvSpPr>
        <p:spPr>
          <a:xfrm>
            <a:off x="3219450" y="228600"/>
            <a:ext cx="2857500" cy="449353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فاى إيتى إيفول هيطوطف إيرى بى أوؤو نيم بى </a:t>
            </a:r>
            <a:br>
              <a:rPr lang="ar-SA" sz="2600" dirty="0" smtClean="0"/>
            </a:br>
            <a:r>
              <a:rPr lang="ar-SA" sz="2600" dirty="0" smtClean="0"/>
              <a:t>طايو نيم بى آماهى نيم تى إبروس كينيسيس إير إبريبى ناك نيماف نيم بى إبنيفما إثؤواب إثريف تانخو أووه إن</a:t>
            </a:r>
            <a:r>
              <a:rPr lang="en-US" sz="2600" dirty="0" smtClean="0"/>
              <a:t> </a:t>
            </a:r>
            <a:r>
              <a:rPr lang="ar-SA" sz="2600" dirty="0" smtClean="0"/>
              <a:t>أوموسيوس نيماك </a:t>
            </a:r>
            <a:br>
              <a:rPr lang="ar-SA" sz="2600" dirty="0" smtClean="0"/>
            </a:br>
            <a:r>
              <a:rPr lang="ar-SA" sz="2600" dirty="0" smtClean="0"/>
              <a:t>تينو نيم إن سيو نيفين نيم شا إينيه إنتى نى إينيه تيرو آمين.</a:t>
            </a:r>
            <a:endParaRPr lang="en-US" sz="2600" dirty="0" smtClean="0"/>
          </a:p>
        </p:txBody>
      </p:sp>
      <p:sp>
        <p:nvSpPr>
          <p:cNvPr id="9" name="TextBox 8"/>
          <p:cNvSpPr txBox="1"/>
          <p:nvPr/>
        </p:nvSpPr>
        <p:spPr>
          <a:xfrm>
            <a:off x="228600" y="228600"/>
            <a:ext cx="28956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altLang="ar-EG"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Glory, honour, dominion and worship are due to You together with Him and the Life-Giving and consubstantial Holy Spirit, now and forever. Amen.</a:t>
            </a: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4" name="TextBox 13"/>
          <p:cNvSpPr txBox="1"/>
          <p:nvPr/>
        </p:nvSpPr>
        <p:spPr>
          <a:xfrm>
            <a:off x="6172200" y="4953001"/>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خلصت حقا ولروحك.</a:t>
            </a:r>
            <a:endParaRPr lang="en-US" sz="3200" dirty="0" smtClean="0"/>
          </a:p>
        </p:txBody>
      </p:sp>
      <p:sp>
        <p:nvSpPr>
          <p:cNvPr id="15" name="TextBox 14"/>
          <p:cNvSpPr txBox="1"/>
          <p:nvPr/>
        </p:nvSpPr>
        <p:spPr>
          <a:xfrm>
            <a:off x="3219450" y="4953000"/>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ذوكسابترى كى إيو ك</a:t>
            </a:r>
            <a:endParaRPr lang="en-US" sz="3200" dirty="0"/>
          </a:p>
        </p:txBody>
      </p:sp>
      <p:sp>
        <p:nvSpPr>
          <p:cNvPr id="16" name="TextBox 15"/>
          <p:cNvSpPr txBox="1"/>
          <p:nvPr/>
        </p:nvSpPr>
        <p:spPr>
          <a:xfrm>
            <a:off x="228600" y="4986754"/>
            <a:ext cx="28956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latin typeface="Times New Roman" pitchFamily="18" charset="0"/>
                <a:cs typeface="Times New Roman" pitchFamily="18" charset="0"/>
              </a:rPr>
              <a:t>(Saved.) Amen. And with your spirit.</a:t>
            </a:r>
            <a:endParaRPr lang="en-US" sz="28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strips(downLeft)">
                                      <p:cBhvr>
                                        <p:cTn id="18" dur="500"/>
                                        <p:tgtEl>
                                          <p:spTgt spid="14"/>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strips(downLeft)">
                                      <p:cBhvr>
                                        <p:cTn id="21" dur="500"/>
                                        <p:tgtEl>
                                          <p:spTgt spid="15"/>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strips(downLeft)">
                                      <p:cBhvr>
                                        <p:cTn id="2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4" grpId="0" animBg="1"/>
      <p:bldP spid="15" grpId="0" animBg="1"/>
      <p:bldP spid="16" grpId="0" animBg="1"/>
    </p:bld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فرأى السموات مفتوحة والروح القدس نازلاً مثل حمامة. وإذا صوت قد حدث من السموات قائلاً: "هذا هو إبني الحبيب الذي به سررت. الذي كان لباسه من وَبَر الإبل، وعلى حقويه مِنطَقَة من جلد، وكان طعامه جراداً وعسلاً برياً.</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He saw the heavens open and the Holy Spirit descending in the likeness of a dove. And lo, a voice came from the heavens, saying, "This is My beloved Son, in whom I am well pleased." This is he, whose garment was of camel's hair, with a leather girdle around his loins; and whose food was locusts and wild honey. </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0469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يا يوحنا يا إبن الموعد شفاعة من أجل خطايانا وذنوبنا لكي ندعوه بشكر قائلين: "أبانا الذي..."</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449353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John, son of good tidings, intercede on our behalf concerning our sins and our transgressions, that we may cry to Him in thanksgiving, saying, "Our Father...."</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3119735"/>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Holy Lent </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الصوم الكبير</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أيها السيد الرب الاله ضابط الكل، الذى أرسل ابنه الوحيد الى العالم. وعلمنا الناموس والوصايا المكتوبة فى الإنجيل المقدس. وعلمنا أن الصوم والصلاة هما اللذان يخرجان الشياطين، اذ قال: ان هذا الجنس لايخرج بشىء الا بالصلاة والصوم.</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Master, Lord God the Pantocrator, who sent His Only-Begotten Son into the world; He taught us the Law and commandments written in the Holy Gospel. And He taught us that fasting and prayer cast out demons, when He said, “This kind cannot come out by anything, but by prayer and fasting.”</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الصوم والصلاة هما اللذان رفعا ايليا الى السماء، وخلصا دانيال من جب الأسود. الصوم والصلاة هما اللذان عمل بهما موسى، حتى أخذ الناموس والوصايا المكتوبة بأصبع الله . الصوم والصلاة هما اللذان عمل بهما أهل نينوى ، فرحمهم الله ، وغفر لهم خطاياهم ، ورفع غضبه عنهم.</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3786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Fasting and prayer are those which raised Elijah to heaven and saved Daniel from the lions’ den. Fasting and prayer are those which Moses pursued until he received the Law and Commandments written with the finger of God. Fasting and prayer are those which the people of Nineveh pursued until God had mercy on them and forgave them their sins, and lifted His wrath away from them.</a:t>
            </a:r>
            <a:endParaRPr lang="en-US" sz="21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الصوم والصلاه هما اللذان عمل بهم الأنبياء، وتنبأوا من أجل مجىء المسيح قبل مجيئه بأجيال كثيرة. الصوم والصلاة هما اللذان عمل بهم الرسل ، وبشروا فى جميع الأمم ، وصيروهم مسيحيين ، وعمدوهم باسم الآب والابن والروح القدس.</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Fasting and prayer are those which the prophets pursued, and prophesied concerning the advent of Christ many generations before His coming. Fasting and prayer are those which the apostles pursued, until they preached to all nations and made them Christians, baptizing them in the Name of the Father and the Son and the Holy Spirit.</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632480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الصوم والصلاة هما اللذان عمل بهما الشهداء ، حتى سفكوا دماءهم من أجل اسم المسيح ، الذى اعترف الاعتراف الحسن أمام بيلاطس البنطى. الصوم والصلاة هما اللذان عمل بهما الأبرار والصديقون ولباس الصليب، وسكنوا فى الجبال والبرارى وشقوق الأرض ، من أجل عظم محبتهم فى الملك المسيح.</a:t>
            </a:r>
            <a:endParaRPr lang="en-US"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0478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Fasting and prayer are those which the martyrs pursued until they shed their blood for the Name of Christ, who confessed the good confession before Pontius Pilate. Fasting and prayer are those which the righteous and the just and the cross-bearers pursued until they dwelt in the mountains and deserts and holes of the earth because of their great love for Christ the King.</a:t>
            </a:r>
            <a:endParaRPr lang="en-US" sz="21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ونحن أيضا فلنصم عن كل شر بطهارة وبر ، ونتقدم الى هذه الذبيحة المقدسة ونتناول منها بشكر. لكى بقلب طاهر ، ونفس مستنيرة، ووجه غير مخزى ، وايمان بلا رياء ، ومحبة كاملة ، ورجاء ثابت. نجسر بدالة بغير خوف ، أن ندعوك يالله الآب القدوس الذى فى السموات ، ونقول "يا أبانا ..."</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we too, let us fast from all evil, in purity and righteousness, and let us proceed forth to this Holy Sacrifice and partake of it with thanksgiving, so that with a pure heart, an enlightened soul, an unashamed face, a faith unfeigned, a perfect love, and a firm hope, we may dare with boldness, without fear, to pray to You, O God, the Holy Father, who are in the heavens, and say, "Our Father ..."</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3195935"/>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Palm Sunday</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احد الشعانين</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7856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أيها الرب ربنا، مثل عجب صار إسمك على الأرض كلها. لأنه قد إرتفع عِظَم بهائك فوق السموات. من أفواه الأطفال والرضعان هيأت سُبحاً.</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Lord, our Lord, how wonderful has became Your name in all the earth. For the greatness of Your beauty is exalted above the heavens. Out of the mouth of little children and sucklings You have prepared praise.</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01675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مجدًا </a:t>
            </a:r>
            <a:r>
              <a:rPr lang="ar-SA" sz="3200" dirty="0"/>
              <a:t>وإكرامًا</a:t>
            </a:r>
            <a:br>
              <a:rPr lang="ar-SA" sz="3200" dirty="0"/>
            </a:br>
            <a:r>
              <a:rPr lang="ar-SA" sz="3200" dirty="0"/>
              <a:t>إكرامًا ومجدًا </a:t>
            </a:r>
            <a:r>
              <a:rPr lang="ar-SA" sz="3200" dirty="0" smtClean="0"/>
              <a:t>للثالوث</a:t>
            </a:r>
            <a:r>
              <a:rPr lang="en-US" sz="3200" dirty="0" smtClean="0"/>
              <a:t> </a:t>
            </a:r>
            <a:r>
              <a:rPr lang="ar-SA" sz="3200" dirty="0" smtClean="0"/>
              <a:t>الأقدس </a:t>
            </a:r>
            <a:r>
              <a:rPr lang="ar-SA" sz="3200" dirty="0"/>
              <a:t>الآب والإبن </a:t>
            </a:r>
            <a:br>
              <a:rPr lang="ar-SA" sz="3200" dirty="0"/>
            </a:br>
            <a:r>
              <a:rPr lang="ar-SA" sz="3200" dirty="0"/>
              <a:t>والروح القدس </a:t>
            </a:r>
            <a:endParaRPr lang="en-US" sz="3200" dirty="0"/>
          </a:p>
          <a:p>
            <a:pPr algn="r"/>
            <a:r>
              <a:rPr lang="ar-SA" sz="3200" dirty="0"/>
              <a:t>سلامًا</a:t>
            </a:r>
            <a:r>
              <a:rPr lang="en-US" sz="3200" dirty="0"/>
              <a:t> </a:t>
            </a:r>
            <a:r>
              <a:rPr lang="ar-SA" sz="3200" dirty="0"/>
              <a:t>وبنيانًا لكنيسة الله الواحدة</a:t>
            </a:r>
            <a:br>
              <a:rPr lang="ar-SA" sz="3200" dirty="0"/>
            </a:br>
            <a:r>
              <a:rPr lang="ar-SA" sz="3200" dirty="0"/>
              <a:t>الوحيدة المقدسة الجامعة </a:t>
            </a:r>
            <a:r>
              <a:rPr lang="ar-SA" sz="3200" dirty="0" smtClean="0"/>
              <a:t>الرسولية </a:t>
            </a:r>
            <a:r>
              <a:rPr lang="ar-SA" sz="3200" dirty="0"/>
              <a:t>آمين</a:t>
            </a:r>
          </a:p>
        </p:txBody>
      </p:sp>
      <p:sp>
        <p:nvSpPr>
          <p:cNvPr id="8" name="TextBox 7"/>
          <p:cNvSpPr txBox="1"/>
          <p:nvPr/>
        </p:nvSpPr>
        <p:spPr>
          <a:xfrm>
            <a:off x="3219450" y="152400"/>
            <a:ext cx="28575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a:t>أوأو أو نيم أو طايو أوطايو نيم </a:t>
            </a:r>
            <a:r>
              <a:rPr lang="ar-EG" sz="3000" dirty="0" smtClean="0"/>
              <a:t>أوأو </a:t>
            </a:r>
            <a:r>
              <a:rPr lang="ar-EG" sz="3000" dirty="0"/>
              <a:t>أو إنتى بان آجيا </a:t>
            </a:r>
            <a:r>
              <a:rPr lang="ar-EG" sz="3000" dirty="0" smtClean="0"/>
              <a:t>إترياس. إفيوت </a:t>
            </a:r>
            <a:r>
              <a:rPr lang="ar-EG" sz="3000" dirty="0"/>
              <a:t>نيم إبشيرى نيم بى إبنيفما </a:t>
            </a:r>
            <a:r>
              <a:rPr lang="ar-EG" sz="3000" dirty="0" smtClean="0"/>
              <a:t>إثؤواب </a:t>
            </a:r>
            <a:r>
              <a:rPr lang="ar-EG" sz="3000" dirty="0"/>
              <a:t>أو هيرينى نيم او كوت إيجين </a:t>
            </a:r>
            <a:r>
              <a:rPr lang="ar-EG" sz="3000" dirty="0" smtClean="0"/>
              <a:t>تى </a:t>
            </a:r>
            <a:r>
              <a:rPr lang="ar-EG" sz="3000" dirty="0"/>
              <a:t>اوى إممافاتس إثؤواب إن </a:t>
            </a:r>
            <a:br>
              <a:rPr lang="ar-EG" sz="3000" dirty="0"/>
            </a:br>
            <a:r>
              <a:rPr lang="ar-EG" sz="3000" dirty="0"/>
              <a:t>كاثوليكى إن أبوسطوليكى إن </a:t>
            </a:r>
            <a:r>
              <a:rPr lang="ar-EG" sz="3000" dirty="0" smtClean="0"/>
              <a:t>إككليسيا </a:t>
            </a:r>
            <a:r>
              <a:rPr lang="ar-EG" sz="3000" dirty="0"/>
              <a:t>إنتى إفنوتى آمين.</a:t>
            </a:r>
            <a:endParaRPr lang="en-US" sz="3000" dirty="0"/>
          </a:p>
        </p:txBody>
      </p:sp>
      <p:sp>
        <p:nvSpPr>
          <p:cNvPr id="9" name="TextBox 8"/>
          <p:cNvSpPr txBox="1"/>
          <p:nvPr/>
        </p:nvSpPr>
        <p:spPr>
          <a:xfrm>
            <a:off x="228600" y="152400"/>
            <a:ext cx="28956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Glory and honor, honor and glory to the All-holy Trinity, the Father and the Son and the Holy Spirit.</a:t>
            </a:r>
          </a:p>
          <a:p>
            <a:pPr algn="l"/>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Peace and edification to the one, only, holy, Catholic, Apostolic Orthodox Church of God. Amen.</a:t>
            </a:r>
            <a:endParaRPr lang="en-US" sz="27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 name="TextBox 11">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4" name="TextBox 13"/>
          <p:cNvSpPr txBox="1"/>
          <p:nvPr/>
        </p:nvSpPr>
        <p:spPr>
          <a:xfrm>
            <a:off x="6172200" y="228601"/>
            <a:ext cx="27432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خلصت حقاً، ومع روحك، ننصت بخوف الله.</a:t>
            </a:r>
            <a:endParaRPr lang="en-US" sz="3200" dirty="0" smtClean="0"/>
          </a:p>
        </p:txBody>
      </p:sp>
      <p:sp>
        <p:nvSpPr>
          <p:cNvPr id="15" name="TextBox 14"/>
          <p:cNvSpPr txBox="1"/>
          <p:nvPr/>
        </p:nvSpPr>
        <p:spPr>
          <a:xfrm>
            <a:off x="3219450" y="228600"/>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سوتيس آمين كى طو إبنيفماتى سو</a:t>
            </a:r>
          </a:p>
        </p:txBody>
      </p:sp>
      <p:sp>
        <p:nvSpPr>
          <p:cNvPr id="16" name="TextBox 15"/>
          <p:cNvSpPr txBox="1"/>
          <p:nvPr/>
        </p:nvSpPr>
        <p:spPr>
          <a:xfrm>
            <a:off x="228600" y="228600"/>
            <a:ext cx="28956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latin typeface="Times New Roman" pitchFamily="18" charset="0"/>
                <a:cs typeface="Times New Roman" pitchFamily="18" charset="0"/>
              </a:rPr>
              <a:t>Saved. Amen. And with your spirit. In the fear of God, let us attend.</a:t>
            </a:r>
            <a:endParaRPr lang="en-US" sz="3200" b="1" dirty="0">
              <a:solidFill>
                <a:schemeClr val="bg1"/>
              </a:solidFill>
              <a:latin typeface="Times New Roman" pitchFamily="18" charset="0"/>
              <a:cs typeface="Times New Roman" pitchFamily="18" charset="0"/>
            </a:endParaRPr>
          </a:p>
        </p:txBody>
      </p:sp>
      <p:sp>
        <p:nvSpPr>
          <p:cNvPr id="19" name="TextBox 18"/>
          <p:cNvSpPr txBox="1"/>
          <p:nvPr/>
        </p:nvSpPr>
        <p:spPr>
          <a:xfrm>
            <a:off x="6172200" y="3453825"/>
            <a:ext cx="27432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آمين يا ربُ إرحم، يا ربُ إرحم، يا ربُ إرحم.</a:t>
            </a:r>
            <a:endParaRPr lang="en-US" sz="3200" dirty="0" smtClean="0"/>
          </a:p>
        </p:txBody>
      </p:sp>
      <p:sp>
        <p:nvSpPr>
          <p:cNvPr id="20" name="TextBox 19"/>
          <p:cNvSpPr txBox="1"/>
          <p:nvPr/>
        </p:nvSpPr>
        <p:spPr>
          <a:xfrm>
            <a:off x="3219450" y="3453824"/>
            <a:ext cx="28575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آمين </a:t>
            </a:r>
            <a:r>
              <a:rPr lang="ar-EG" sz="3200" dirty="0" smtClean="0"/>
              <a:t>كيريى إليسون</a:t>
            </a:r>
            <a:r>
              <a:rPr lang="en-US" sz="3200" dirty="0" smtClean="0"/>
              <a:t> </a:t>
            </a:r>
            <a:r>
              <a:rPr lang="ar-EG" sz="3200" dirty="0" smtClean="0"/>
              <a:t>، كيريى إليسون</a:t>
            </a:r>
            <a:r>
              <a:rPr lang="ar-EG" sz="3200" dirty="0"/>
              <a:t> </a:t>
            </a:r>
            <a:r>
              <a:rPr lang="ar-EG" sz="3200" dirty="0" smtClean="0"/>
              <a:t>، كيريى إليسون</a:t>
            </a:r>
            <a:endParaRPr lang="en-US" sz="3200" dirty="0" smtClean="0"/>
          </a:p>
        </p:txBody>
      </p:sp>
      <p:sp>
        <p:nvSpPr>
          <p:cNvPr id="21" name="TextBox 20"/>
          <p:cNvSpPr txBox="1"/>
          <p:nvPr/>
        </p:nvSpPr>
        <p:spPr>
          <a:xfrm>
            <a:off x="228600" y="3429000"/>
            <a:ext cx="28956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latin typeface="Times New Roman" pitchFamily="18" charset="0"/>
                <a:cs typeface="Times New Roman" pitchFamily="18" charset="0"/>
              </a:rPr>
              <a:t>Amen Lord have mercy, Lord have mercy, Lord have mercy.</a:t>
            </a:r>
            <a:endParaRPr lang="en-US" sz="32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strips(downLeft)">
                                      <p:cBhvr>
                                        <p:cTn id="18" dur="500"/>
                                        <p:tgtEl>
                                          <p:spTgt spid="19"/>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strips(downLeft)">
                                      <p:cBhvr>
                                        <p:cTn id="21" dur="500"/>
                                        <p:tgtEl>
                                          <p:spTgt spid="20"/>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strips(downLeft)">
                                      <p:cBhvr>
                                        <p:cTn id="2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9" grpId="0" animBg="1"/>
      <p:bldP spid="20" grpId="0" animBg="1"/>
      <p:bldP spid="21" grpId="0" animBg="1"/>
    </p:bld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فهيئ أيضاً يا رب نفوسنا لنسبحك، ونرتل لك، ونباركك، ونخدمك، ونسجد لك، ونمجدك، ونشكرك كل يوم وكل ساعة. لكي نعترف لك، ونصرخ نحوك أيها الآب القدوس الذي في السموات، ونقول: "يا أبانا..."</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Prepare also, O Lord, our souls for praising You, chanting to You, blessing You, serving You, worshipping You, glorifying You, giving thanks to You, every day and every hour. That we may confess to You and cry out to You, O holy Father, who is in the heavens, and say, "Our Father ..."</a:t>
            </a:r>
            <a:endParaRPr lang="en-US" sz="24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3505200"/>
            <a:ext cx="73152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Covenant Thursday</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خميس العهد</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وحدث في الأيام التي أراد الله فيها أن يجرب إبراهيم ويعلم قلبه ومحبته فيه، أن قال له إبراهيم إبراهيم، خذ إبنك الحبيب إسحق وقدمه لي محرقة على الجبل الذي أعلمك به، فقام إبراهيم باكرًا وأسرج دابته، وأخذ غلامين وإسحق إبنه، وأخذ سكينًا ونارًا ومشي على الأرض، فرأي الموضع بعيد الذي أعلمه به الرب</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19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it came to pass in the days when God wanted to test Abraham and know his heart and His love for Him, That He said to him, “Abraham, Abraham, take your beloved son, Isaac, and offer him to Me as a burnt offering, upon the mountain of which I tell you.” And Abraham rose up in the morning and saddled his donkey, took two servants and Isaac his son. And he took a knife and fire, walked on the earth, and saw from afar the place of which the Lord had told him.</a:t>
            </a:r>
            <a:endParaRPr lang="en-US" sz="19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فقال لغلاميه أجلسا أنتما ههنا مع الدابة، وأما أنا وإسحق إبني فنذهب ونسجد ثم نرجع إليكما وأخذ إبراهيم حطب المحرقة ووضعه على إسحق إبنه، وأخذ بيده النار والسكين، فقال إسحق لأبيه: يا أبتاه، هوذا النار والحطب، وأين الخروف الذي نقدمه للمحرقة؟ </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he said to his servants, “You remain in this place with the donkey. I and Isaac, my son, shall go to worship, and return to you.” And Abraham took the firewood for the burnt offering, and laid it upon Isaac, his son, and took fire in his hand, and the knife. And Isaac spoke to his father, saying, “My father, behold the fire and the wood, but where is the lamb which we shall offer as a burnt offering?”</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فقال له إبراهيم: إن الله الذي أمرنا أن نقدم له ذبيحة هو يري حملًا له للمحرقة يا إبني وأخذ إبراهيم حجارة وبني مذبحًا وأخذ الحطب ورفعه على المذبح. وأخذ إسحق إبنه وربطة ووضعه على المذبح وأخذ السكين ليذبحه</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Abraham said to him, “God, who commanded us to offer Him a sacrifice, will provide for Himself the lamb for a burnt offering, my son.” And Abraham took stones and built an altar, and took the firewood and laid it upon the altar, and took Isaac, his son, bound him and laid him on the altar, and took the knife to slay him. </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ونادي ملاك الرب إبراهيم قائلًا له: إبراهيم إبراهيم، أنظر لا تلمس فتاك ولا تصنع به شرًا فلما نظر الرب محبتك فيه قال: إني أنا هو الرب إلهك أقسمت بذاتي إني بالبركة أباركك وبالكثرة أكثر نسلك. فرفع إبراهيم عينيه فنظر خروفا عند الشجرة موثقاً بقرنيه ، فترك إسحق إبنه وأخذ الخروف وأصعده محرقة عوضاً عنه.</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7089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18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the Angel of the Lord called to Abraham, saying to him, “Abraham, Abraham, Behold, do touch not your hand on your lad, or do him any harm. When the Lord saw your love for Him, He said, ‘I am the Lord your God. By Myself I have sworn that in blessing I will bless you, and in multiplying I will multiply your seed.’ And Abraham lifted up his eyes and saw a ram laid upon the tree, caught by its horns. So he left Isaac, his son, and took the ram, and offered it up as a burnt offering-instead of him.</a:t>
            </a:r>
            <a:endParaRPr lang="en-US" sz="18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فذبح إسحق كان إشارة إلى هرق دم المسيح إبن اللّه على الصليب عن خلاص العالم. وكما حمل إسحق حطب المحرقة ، كذلك حمل المسيح خشبة الصليب. وكما رجع إسحق حياً هكذا أيضا قام المسيح حيا من الأموات، وظهر لتلاميذه القديسين.</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Thus, the slaying of Isaac was a type of the shedding of the Blood of Christ, the Son of God, on the Cross for the salvation of the world. And as Isaac carried the firewood for the burnt offering, likewise Christ carried the wood of the Cross. And as Isaac returned alive, likewise Christ rose alive, from the dead and appeared to His Holy disciples.</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اللهم الذى قبل ذبيحة أبينا إبراهيم، إقبل هذه الذبيحة منا فى هذه الساعة. بارك هذه القرابين، بارك الذين قدمت عنهم . نيح نفوس الراقدين فليبارك المسيح على جميع قلوبنا</a:t>
            </a:r>
            <a:r>
              <a:rPr lang="en-US" sz="2400" dirty="0" smtClean="0"/>
              <a:t> </a:t>
            </a:r>
            <a:r>
              <a:rPr lang="ar-EG" sz="2400" dirty="0" smtClean="0"/>
              <a:t>وأرواحنا. لكى بقلب طاهر ، ونفس مستنيرة ، ووجه غير مخزى ، وإيمان بلا رياء ، ومحبة كاملة ، ورجاء ثابت. نجسر بدالة بغير خوف ، أن ندعوك يا الله الآب القدوس الذى فى السموات ، ونقول:</a:t>
            </a:r>
            <a:endParaRPr lang="ar-EG" sz="25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19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God, who received the sacrifice of our father Abraham, receive this sacrifice from our hands in this hour. Bless these gifts. Bless those on whose behalf they have been offered, and repose the souls of those who have died. May Christ bless the hearts and spirits of us all, so that with a pure heart, an enlightened soul, an unashamed face, a faith unfeigned, a perfect love, and a firm hope, we may dare with boldness, without fear, to pray to You, O God, the Holy Father who is in the heavens, and say, </a:t>
            </a:r>
            <a:endParaRPr lang="en-US" sz="19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3657600"/>
            <a:ext cx="73152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Apostle's Fast</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صوم الرسل</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أنت هو كلمة الآب الالة الذى قبل الدهور, رئيس الكهنة الأعظم. الذى تجسد و تأنس من أجل خلاص جنس البشر. و دعا له من جميع الأمم جنسا مختارا, مملكة و كهنوتا و أمة مقدسة و شعبا مبررا. اذ أرسلت الروح القدس على الرسل فى يوم البنطقسيطى.</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are the Logos of the Father, God who are before the ages, the great High Priest, who were incarnate and became man for the salvation of mankind. Out of all the nations, He called to Himself a chosen generation, a kingdom, a priesthood, a holy nation, and a justified people. You have sent the Holy Spirit upon the apostles on the day of Pentecost.</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214968"/>
            <a:ext cx="2743200" cy="452431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يا كل حكماء</a:t>
            </a:r>
            <a:br>
              <a:rPr lang="ar-EG" sz="3200" dirty="0" smtClean="0"/>
            </a:br>
            <a:r>
              <a:rPr lang="ar-EG" sz="3200" dirty="0" smtClean="0"/>
              <a:t>إسرائيل صناع خيوط</a:t>
            </a:r>
            <a:r>
              <a:rPr lang="en-US" sz="3200" dirty="0" smtClean="0"/>
              <a:t> </a:t>
            </a:r>
            <a:r>
              <a:rPr lang="ar-EG" sz="3200" dirty="0" smtClean="0"/>
              <a:t>الذهب إصنعوا ثوبا</a:t>
            </a:r>
            <a:br>
              <a:rPr lang="ar-EG" sz="3200" dirty="0" smtClean="0"/>
            </a:br>
            <a:r>
              <a:rPr lang="ar-EG" sz="3200" dirty="0" smtClean="0"/>
              <a:t>هرونيًا لائقًا بكرامة </a:t>
            </a:r>
            <a:br>
              <a:rPr lang="ar-EG" sz="3200" dirty="0" smtClean="0"/>
            </a:br>
            <a:r>
              <a:rPr lang="ar-EG" sz="3200" dirty="0" smtClean="0"/>
              <a:t>كهنوت أبينا المكرم رئيس الكهنة ابابا أنبا تاوضروس </a:t>
            </a:r>
            <a:br>
              <a:rPr lang="ar-EG" sz="3200" dirty="0" smtClean="0"/>
            </a:br>
            <a:r>
              <a:rPr lang="ar-EG" sz="3200" dirty="0" smtClean="0"/>
              <a:t>حبيب المسيح</a:t>
            </a:r>
            <a:endParaRPr lang="en-US" sz="3200" dirty="0" smtClean="0"/>
          </a:p>
        </p:txBody>
      </p:sp>
      <p:sp>
        <p:nvSpPr>
          <p:cNvPr id="3" name="TextBox 2"/>
          <p:cNvSpPr txBox="1"/>
          <p:nvPr/>
        </p:nvSpPr>
        <p:spPr>
          <a:xfrm>
            <a:off x="3219450" y="214967"/>
            <a:ext cx="2857500" cy="600164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نى سافيف تيرو إنتى بى</a:t>
            </a:r>
            <a:r>
              <a:rPr lang="en-US" sz="3200" dirty="0" smtClean="0"/>
              <a:t> </a:t>
            </a:r>
            <a:r>
              <a:rPr lang="ar-SA" sz="3200" dirty="0" smtClean="0"/>
              <a:t>إسرائيل نى إت إيرهوب إنيكاب إن نوب ماثاميو إن </a:t>
            </a:r>
            <a:br>
              <a:rPr lang="ar-SA" sz="3200" dirty="0" smtClean="0"/>
            </a:br>
            <a:r>
              <a:rPr lang="ar-SA" sz="3200" dirty="0" smtClean="0"/>
              <a:t>أو إشتين إنتى آآرون كاطا إبطايو إنتى ميت أوويب إمبين </a:t>
            </a:r>
            <a:br>
              <a:rPr lang="ar-SA" sz="3200" dirty="0" smtClean="0"/>
            </a:br>
            <a:r>
              <a:rPr lang="ar-SA" sz="3200" dirty="0" smtClean="0"/>
              <a:t>يوت إت طايوت إن أرشى إيرفس بابا آفا </a:t>
            </a:r>
            <a:r>
              <a:rPr lang="ar-EG" sz="3200" dirty="0" smtClean="0"/>
              <a:t>تاوضروس</a:t>
            </a:r>
            <a:r>
              <a:rPr lang="ar-SA" sz="3200" dirty="0" smtClean="0"/>
              <a:t> بى</a:t>
            </a:r>
            <a:r>
              <a:rPr lang="en-US" sz="3200" dirty="0" smtClean="0"/>
              <a:t> </a:t>
            </a:r>
            <a:r>
              <a:rPr lang="ar-SA" sz="3200" dirty="0" smtClean="0"/>
              <a:t>مينيريت إنتى بى إخرستوس. </a:t>
            </a:r>
            <a:endParaRPr lang="en-US" sz="3200" dirty="0" smtClean="0"/>
          </a:p>
        </p:txBody>
      </p:sp>
      <p:sp>
        <p:nvSpPr>
          <p:cNvPr id="4" name="TextBox 3"/>
          <p:cNvSpPr txBox="1"/>
          <p:nvPr/>
        </p:nvSpPr>
        <p:spPr>
          <a:xfrm>
            <a:off x="228600" y="190143"/>
            <a:ext cx="2895600" cy="600164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latin typeface="Times New Roman" pitchFamily="18" charset="0"/>
                <a:cs typeface="Times New Roman" pitchFamily="18" charset="0"/>
              </a:rPr>
              <a:t>All you wise man of Israel, The makers of golden thread, make a robe of Aaron, befitting the honor of the priesthood of Tawdros the beloved of Christ.</a:t>
            </a:r>
            <a:endParaRPr lang="en-US" sz="3200" b="1" dirty="0">
              <a:solidFill>
                <a:schemeClr val="bg1"/>
              </a:solidFill>
              <a:latin typeface="Times New Roman" pitchFamily="18" charset="0"/>
              <a:cs typeface="Times New Roman" pitchFamily="18" charset="0"/>
            </a:endParaRPr>
          </a:p>
        </p:txBody>
      </p:sp>
      <p:sp>
        <p:nvSpPr>
          <p:cNvPr id="5" name="TextBox 4">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6" name="TextBox 5">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و حل عليهم مثل ألسنة نار منقسمة على كل واحد منهم. و ملأهم من كل معرفه و كل فهم و كل حكمة روحية كوعدك الصادق. و تكلموا بكل اللغات و بشروا باسمك القدوس فى جميع الأمم.</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He came upon each one of them like divided tongues of fire and filled them with all knowledge, all understanding, and all spiritual wisdom, according to Your faithful promise. And they spoke in every language and they preached Your holy name to all the nations.</a:t>
            </a:r>
            <a:endParaRPr lang="en-US" sz="24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أما بطرس و بولس الرسولان فكان ظل أحدهما يشفى الأمراض, و كانت مناديل و عصائب الآخر تذهب الأمراض و تخرج الأرواح الشريرة. و بعد ما كرزا بانجيل الملكوت و علما الأمم, سفكا دمهما من أجل اسمك, و نالا اكليل</a:t>
            </a:r>
            <a:r>
              <a:rPr lang="en-US" sz="2800" dirty="0" smtClean="0"/>
              <a:t> </a:t>
            </a:r>
            <a:r>
              <a:rPr lang="ar-SA" sz="2800" dirty="0" smtClean="0"/>
              <a:t>الرسولية  و اكليل الشهادة.</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As for Peter and Paul, foremost among the apostles, the shadow of the one was healing the sick, whereas the handkerchiefs and aprons of the other were causing diseases to leave and evil spirits to come out. And after they preached the Gospel of the kingdom and taught the nations, they shed their blood for Your name’s sake and received the crown of apostleship and of martyrdom.</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فيا من أنعم على تلاميذ القديسين و رسلة المكرمين بحلول الروح المعزى عليهم و أعطاهم السلطان أن يصنعوا الأشفية و الآيات و العجائب. و بشرونا باسمة القدوس و ردونا الى الايمان الحقيقى بالثالوث القدوس. نسبحك و نباركك و نمجدك و نشكرك لأجل هذة النعم العظيمة.</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862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You who have granted His holy Disciples and honored Apostles the descent of the Spirit, the Paraclete, upon them and gave them authority to work healings, signs, and wonders—they proclaimed to us the good news of His holy name and restored us to the true faith of the Holy Trinity. We praise You, we bless You, we glorify You, and we give thanks to You on account of these great gifts.</a:t>
            </a:r>
            <a:endParaRPr lang="en-US" sz="20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4476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900" dirty="0" smtClean="0"/>
              <a:t>و نسألك يا سيدنا أن تنعم علينا أيضا بغفران خطايانا. و تطهر قلوبنا و أنفسنا و أجسادنا و أرواحنا. لكى بقلب طاهر نجسر بدالهبغير خوف أن نصرخ نحو أبيك القدوس الذى فى السموات و نقول: أبانا الذي في</a:t>
            </a:r>
            <a:r>
              <a:rPr lang="en-US" sz="2900" dirty="0" smtClean="0"/>
              <a:t> </a:t>
            </a:r>
            <a:r>
              <a:rPr lang="ar-EG" sz="2900" dirty="0" smtClean="0"/>
              <a:t>السموات.......</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4014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we ask You, O our Master, to also grant us the forgiveness of our sins, and to purify our hearts, our souls, our bodies, and our spirits, so that with a pure heart, we may dare with boldness, without fear, to cry to Your holy Father who is in the heavens, and say, “Our Father ....”</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3733800"/>
            <a:ext cx="77724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Feasts of Virgin Mary and The Angels</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السيدة العذراء و الملائكة</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هوذا كائن معنا على هذة المائدة اليوم عمانوئيل الهنا حمل الله الذى يحمل خطية العالم كلة. الجالس على كرسى مجدة. الذى تقف أمامة جميع الطغمات السمائيه. الذى تسبحة الملائكة بأصوات البركة و يخر و يسجد لة رؤساء الملائكة.</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3709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Behold, Emmanuel our God, the Lamb of God who takes away the sin of the whole world, is with us today on this table; who sits on the throne of His glory and before whom stand all the heavenly orders; whom the angels praise with voices of blessing and before whom the archangels fall down and worship.</a:t>
            </a:r>
            <a:endParaRPr lang="en-US" sz="24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الأربعه الحيوانات الغير المتجسدين يقولون تسبحة الثلاث تقديسات. و الأربعه و العشرون قسيسا جلوس على كراسيهم, و أربعه و عشرون اكليل ذهبعلى رؤوسهم و أربعه و عشرون جاما من ذهب فى أيديهم, مملؤة بخورا الذى هو صلوات القديسين و يسجدون أمام الحى الى أبد الأبدين.</a:t>
            </a:r>
            <a:endParaRPr lang="ar-EG"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four incorporeal creatures sing the hymn of the Trisagion And the twenty-four priests are seated on their thrones, with twenty-four golden crowns upon their heads and in their hands twenty-four golden bowls full of incense, which are the prayers of the saints. They fall down before Him who lives forever and ever.</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32480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و المئه و الأربعه و الأربعون ألفا البتوليون الغير الدنسين, يسبحون الرب قائلين, قدوس قدوس قدوس آمين الليلويا. و نحن أيضا نسجد للثالوث القدوس و نسبحه قائلين: قدوس الله الآب ضابط الكل, آمين الليلويا. قدوس ابنة الوحيد يسوع المسيح ربنا آمين الليلويا. قدوس الروح القدس البراقليط, آمين الليلويا.</a:t>
            </a:r>
            <a:endParaRPr lang="ar-EG"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the hundred and forty-four thousand undefiled virgins praise the Lord, saying, “Holy, holy, holy. Amen. Alleluia.” And we also worship the Holy Trinity, praising Him, saying, “Holy is God the Father, the Pantocrator. Amen. Alleluia. Holy is His only-begotten Son, Jesus Christ our Lord. Amen. Alleluia Holy is the Holy Spirit, the Paraclete. Amen. Alleluia.”.</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مقدسة و مملوءة مجدا هذة الذبيحه التى ذبحت عن حياة العالم كله, آمين اللياويا. من أجل هذا مخلصنا الصالح صرخ قائلا: ان جسدى هو مأكل حق و دمى هو مشرب حق. من يأكل جسدى و يشرب دمى يكون فية وأنا أيضا أكون فية. نسألك يا سيدنا طهر أنفسنا و أجسادنا و أرواحنا.</a:t>
            </a:r>
            <a:endParaRPr lang="ar-EG"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Holy and full of glory is the holy Theotokos, Saint Mary, the Virgin. Amen. Alleluia. Holy and full of glory is this sacrifice, which has been slain for the life of the whole world. Amen. Alleluia. Therefore, our good Savior proclaimed, saying, “My Body is food indeed and My Blood is drink indeed. He who eats My Body and drinks My Blood dwells in Me, and I in him.” We ask You, O our Master, purify our souls, our bodies, and our spirits,</a:t>
            </a:r>
            <a:endParaRPr lang="en-US" sz="2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89392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900" dirty="0" smtClean="0"/>
              <a:t>لكى بقلب طاهر و شفتين نقيتين و نفس مستنيرة و و جه غير مخزى و ايمان بلا رياء و نيه نقية و صبر كامل و رجاء ثابت. نجسر بداله بغير خوف أن نطلب اليك يا الله الآب القدوس الذى فى السموات و نقول: أبانا الذي في السموات.........</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so that with a pure heart, cleansed lips, an enlightened soul, an unashamed face, a faith unfeigned, a pure conscience, a perfect patience, and a firm hope, we may dare with boldness, without fear, to pray to You, O God the holy Father who are in the heavens, and say, “Our Father ....”</a:t>
            </a:r>
            <a:endParaRPr lang="en-US" sz="24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11515"/>
            <a:ext cx="27432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عبيدك خدام هذا اليوم القمامصة والقسوس والشمامسة والاكليروس وكل الشعب وضعفي يكونون محاللين من فم الثالوث القدوس الآب والابن والروح القدس ومن فم الكنيسة الواحدة الوحيدة المقدسة الجامعة الرسولية.</a:t>
            </a:r>
            <a:endParaRPr lang="ar-SA" sz="3000" dirty="0"/>
          </a:p>
        </p:txBody>
      </p:sp>
      <p:sp>
        <p:nvSpPr>
          <p:cNvPr id="8" name="TextBox 7"/>
          <p:cNvSpPr txBox="1"/>
          <p:nvPr/>
        </p:nvSpPr>
        <p:spPr>
          <a:xfrm>
            <a:off x="3219450" y="211514"/>
            <a:ext cx="28575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300" dirty="0" smtClean="0"/>
              <a:t>نيك إيفي أيك إنريف شيمشي إنتي باي إيهوؤو فاى ني هيغومينوس نيم ني إبريسفيتيروس نيم ني ذياكون نيم بي إكليروس نيم بي لاؤس تيرف نيم تامتجوب إف إبشوبي إف أوى إنريمهي إيقول خين روس إنتي بان آجيا إترياس إفيوت نيم إبشيري نيم بي إبنيفما إثؤواب نيم إيفول خين روس إنتي أوى إممافاتس إثؤواب إن كاثوليكي عن</a:t>
            </a:r>
            <a:r>
              <a:rPr lang="en-US" sz="2300" dirty="0" smtClean="0"/>
              <a:t> </a:t>
            </a:r>
            <a:r>
              <a:rPr lang="ar-SA" sz="2300" dirty="0" smtClean="0"/>
              <a:t>أبوسطوليكي إن إككليسيا نيم إيفول خين روؤوإمبي ميت إسناف إن آبوسطولوس نيم إيقول خين روف إم</a:t>
            </a:r>
            <a:endParaRPr lang="en-US" sz="2300" dirty="0"/>
          </a:p>
        </p:txBody>
      </p:sp>
      <p:sp>
        <p:nvSpPr>
          <p:cNvPr id="9" name="TextBox 8"/>
          <p:cNvSpPr txBox="1"/>
          <p:nvPr/>
        </p:nvSpPr>
        <p:spPr>
          <a:xfrm>
            <a:off x="228600" y="211514"/>
            <a:ext cx="28956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May Your servants, ministers of this day, the hegomen(s), the priest(s), the deacon(s), the clergy, all the people, and my weak self, be absolved from the mouth of the All- Holy Trinity, the Father and the Son and the Holy Spirit; and from the mouth of the one, only, Holy, Catholic and Apostolic Church.</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19200" y="3429000"/>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Feasts of our Lord</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الأعياد السيديه</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4476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900" dirty="0" smtClean="0"/>
              <a:t>نسبح و نمجد الة الآلهه و رب الأرباب, الذى تجسد من القديسة مريم و ولدتة فى بيت لحم. و اذا ملاك الرب قد ظهر للرعاه و بشرهم بميلادة العجيب فأتوا و نظروة. الذى رأى المجوس نجمة فأتوا و سجدة لة و قدموا له هدايا.</a:t>
            </a:r>
            <a:endParaRPr lang="ar-EG" sz="29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praise and glorify the God of gods and the Lord of lords, who was incarnate of Saint Mary who gave birth to Him in Bethlehem. And lo, the angel of the Lord appeared to the shepherds and proclaimed the good news of His wonderful Nativity to them, and they came and beheld Him; whose star the Magi saw. They came and worshiped Him, and presented gifts to Him;</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0013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900" dirty="0" smtClean="0"/>
              <a:t>الذى أتى الى أرض مصر ثم عاد و سكن فى ناصرة الجليل. الذى نما قليلا قليلا بشبة البشر بغير خطية وحدة. الذى أتى الى الأردن و اعتمد من يوحنا السابق. الذى صام عنا أربعين يوما و أربعين ليلة بسر لا ينطق بة.</a:t>
            </a:r>
            <a:endParaRPr lang="ar-EG" sz="29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who came to the land of Egypt, and then returned and dwelt in Nazareth of Galilee; who grew little by little, according to the form of men, yet He alone was without sin; who came to the Jordan and was baptized by John the Forerunner; who fasted on our behalf forty days and forty nights in a mystery ineffable;</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89392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900" dirty="0" smtClean="0"/>
              <a:t>الذى صير الماء خمرا بقوة لاهوتة فى عرس قانا الجليل. الذى أعطى النظر للعميان, و جعل العرج يمشون و الشل يصحون و البص يطهرون و الصم يسمعون و الخرس يتكلمون و الشياطين يخرجون. الذى أقام ابن الأرملة بنايين , و ابنة يايرس.</a:t>
            </a:r>
            <a:endParaRPr lang="ar-EG" sz="29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who made the water wine by the power of His divinity at the wedding of Cana of Galilee; who gave sight to the blind, made the lame to walk, the maimed whole, the lepers pure, the deaf to hear, the mute to speak, and the demons to depart; who raised the son of the widow of Nain and the daughter of Jairus;</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34019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900" dirty="0" smtClean="0"/>
              <a:t>الذى تجلى على جبل تابور قدام تلاميذة القديسين و أضاء وجهه كالشمس. الذى أقام لعازر من القبر بعد أربعة أيام. الذى دخل الى أورشليم راكبا على أتان و جحش ابن أتان مثل ملك. الذى عاهد تلاميذة القديسين و أعطاهم جسدة المقدس و دمه الكريم لغفران خطايانا.</a:t>
            </a:r>
            <a:endParaRPr lang="ar-EG" sz="29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478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who was transfigured on Mount Tabor before His holy disciples, and His face shone like the sun; who raised Lazarus from the tomb after four days; who entered into Jerusalem, riding on a colt and the foal of a colt, as a King; who established a covenant with His holy disciples and gave them His holy Body and His precious Blood for the forgiveness of our sins;</a:t>
            </a:r>
            <a:endParaRPr lang="en-US" sz="21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الذى صلب على الصليب و سحق الشيطان,  و وضع فى القبر و بعد ثلاثة أيام قام من الأموات. الذى رآه تلاميذة المختارون على بحر طبرية بعد قيامتة المقدسة. و بعد أربعين يوما صعد الى السموات و جلس عن يمين أبيه الصالح و أرسل لنا الباراقليط مثل ألسنة نار.</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478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who was crucified on the Cross and trampled down Satan, and was placed in the tomb, and after three days He rose from the dead; whom His chosen disciples saw on the Sea of Tiberias after His holy Resurrection, and after forty days He ascended into the heavens, and sat at the right hand of His good Father, and sent us the Paraclete in the likeness of tongues of fire;</a:t>
            </a:r>
            <a:endParaRPr lang="en-US" sz="21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0469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الذى علم صفوتة التلاميذ و الرسل و القديسين قائلا: اذا صليتم فاطلبوا هكذا و قولوا: أبانا الذي في السموات........</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38318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who taught His chosen disciples and holy apostles, saying, “Whenever you pray, entreat in this manner and say, ‘Our Father ....’”</a:t>
            </a:r>
            <a:endParaRPr lang="en-US" sz="27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2971800"/>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Son For Any Time</a:t>
            </a:r>
          </a:p>
          <a:p>
            <a:pPr algn="ct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للأبن تقال في اي وقت</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أيها الابن الوحيد الإله الكلمة الذي أحبنا وبحبه أراد أن يخلصنا من الهلاك الأبدي ولما كان الموت في طريق خلاصنا إشتهي أن يجوز فيه حبًا بنا وهكذا ارتفع على الصليب ليحمل عقاب خطايانا نحن الذي أخطأنا وهو الذي تألم</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478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only-begotten Son, God, the Logos who loved us, and through His love, He desired to redeem us from eternal perdition. And since death was in the way of our redemption, He desired to go through it out of His love for us. And thus, He ascended upon the Cross that He may bear the punishment of our sins. We are the ones who sinned, and He is the One who suffered.</a:t>
            </a:r>
            <a:endParaRPr lang="en-US" sz="21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نحن الذين صرنا مديونين للعدل الإلهي بذنوبنا وهو الذي دفع الديون عنا.</a:t>
            </a:r>
            <a:r>
              <a:rPr lang="ar-EG" sz="2800" dirty="0" smtClean="0"/>
              <a:t> لأجلنا فضَّل التألَّم على التنعَّم والشقاء على الراحة والهوان على المجد والصليب على العرض الذي يحمله الكاروبيم. قَبَل أن يُربط بالحبال ليحلنا من رباطات خطايانا وتواضع ليرفعنا وجاع ليُشبعنا وعطش ليروينا.</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are the ones who were indebted to divine justice because of our sins, and He was the One who paid off the debts on our behalf. For our sake, He preferred suffering over joy, toil over rest, contempt over glory, and the Cross over the throne which is carried by the cherubim. He consented to be tied by ropes that He may loose us from the bonds of our sins. He humbled Himself that He may lift us up. He hungered to satiate us, and thirsted to quench our thirst.</a:t>
            </a:r>
            <a:endParaRPr lang="en-US" sz="2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ومن أفواه الاثني عشر رسولا ومن فم ناظر الاله الإنجيلى مرقس الرسول الطاهر والشهيد والبطريرك القديس ساويرس ومعلمنا ديوسقورس</a:t>
            </a:r>
            <a:r>
              <a:rPr lang="en-US" sz="2800" dirty="0" smtClean="0"/>
              <a:t> </a:t>
            </a:r>
            <a:r>
              <a:rPr lang="ar-EG" sz="2800" dirty="0" smtClean="0"/>
              <a:t>والقديس أثناسيوس الرسولي والقديس بطرس خاتم الشهداء رئيس الكهنة والقديس يوحنا ذهبي الفم والقديس كيرلس.</a:t>
            </a:r>
            <a:endParaRPr lang="ar-SA" sz="2800" dirty="0"/>
          </a:p>
        </p:txBody>
      </p:sp>
      <p:sp>
        <p:nvSpPr>
          <p:cNvPr id="8" name="TextBox 7"/>
          <p:cNvSpPr txBox="1"/>
          <p:nvPr/>
        </p:nvSpPr>
        <p:spPr>
          <a:xfrm>
            <a:off x="3219450" y="228600"/>
            <a:ext cx="28575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400" dirty="0" smtClean="0"/>
              <a:t>بي ثيؤريموس إن إف آنجيليستيس ماركوس بي أبوسطولوس إثؤواب أووه إم مارتيروس نيم بي بطريارشيس إثؤواب سيفيروس نيم بينساخ ديوسكوروس نيم بي آجيوس أثاناسيوس بي أبوسطوليكوس نيم بي آجيوس بترس يرومارتيروس بي أرشي إرفس نيم آجيوس يوأنس بي إخرسوسطوموس نيم بي آجيوس</a:t>
            </a:r>
            <a:r>
              <a:rPr lang="en-US" sz="2400" dirty="0" smtClean="0"/>
              <a:t> </a:t>
            </a:r>
            <a:r>
              <a:rPr lang="ar-SA" sz="2400" dirty="0" smtClean="0"/>
              <a:t>كيرلس</a:t>
            </a:r>
            <a:endParaRPr lang="en-US" sz="2400" dirty="0"/>
          </a:p>
        </p:txBody>
      </p:sp>
      <p:sp>
        <p:nvSpPr>
          <p:cNvPr id="9" name="TextBox 8"/>
          <p:cNvSpPr txBox="1"/>
          <p:nvPr/>
        </p:nvSpPr>
        <p:spPr>
          <a:xfrm>
            <a:off x="228600" y="228600"/>
            <a:ext cx="28956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from the mouths of the twelve apostles; and from the mouth of the Beholder of God the Evangelist Saint Mark, the apostle and martyr; the patriarch Saint Severus; our teacher Dioscorus, Saint Athanasius the Apostolic; Saint Peter the holy martyr and the high priest; Saint John Chrysostom; Saint Cyril.</a:t>
            </a: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478592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وصعد إلى الصليب عُرياناً ليكسونا بثوب بره وفتح جنبه بالحربة لكي ندخل إليه ونسكن في عرش نعمته ولكي يسيل الدم من جسده لنغتسل من آثامنا.</a:t>
            </a:r>
            <a:r>
              <a:rPr lang="ar-EG" sz="2800" dirty="0" smtClean="0"/>
              <a:t> وأخيراً مات ودُفن في القبر ليقيمنا من موت الخطية ويحيينا حياة أبدية.</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He ascended upon the Cross naked that He might clothe us with the garment of His righteousness. And He opened His side by the spear that we might enter into Him and dwell in the throne of His grace, and that the Blood might flow from His Body that we might wash ourselves from our iniquities. Indeed, He died and was buried in the tomb, then He arose that He might raise us from the death of sin, and give us life unto life eternal.</a:t>
            </a:r>
            <a:endParaRPr lang="en-US" sz="2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فيا إلهي، أن خطاياي هي الشوك الذي يوخز رأسك المقدسة. أنا الذي أحزنت قلبك بسروري بملاذ الدنيا الباطلة.</a:t>
            </a:r>
            <a:r>
              <a:rPr lang="ar-EG" sz="2800" dirty="0" smtClean="0"/>
              <a:t> وما هذه الطريق المؤدية للموت التي أنت سائر فيها يا إلهي ومخلصي؟ أي شئ تحمل على منكبيك؟ هو صليب العار الذي حملته عوضاً عني.</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My sins, O my God, are the thorns that pierce your holy head; I, who have saddened Your heart by my rejoicing in the vain pleasures of the world. What is this road that leads to death in which You are walking, O my God and my Savior? What is it that You are carrying upon Your shoulders? This is the cross of shame which You have carried on my behalf.</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ما هذا أيها الفادي؟ ما الذي جعلك ترضي بذلك؟</a:t>
            </a:r>
            <a:r>
              <a:rPr lang="ar-EG" sz="2800" dirty="0" smtClean="0"/>
              <a:t> أيُهان العظيم؟ أيُذل الممجد؟ أيُوضع المرتفع؟! يا لِعِظَم حُبك. نعم هو حُبك العظيم الذي جعلك تقبل إحتمال كل ذلك العذاب من أجلي.</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What is this, O Redeemer? What has caused You to consent to this? Shall the Great One be despised? Shall the Glorified One be afflicted? Shall the Exalted One be humbled? Oh! The greatness of Your love. Yes, it is Your great love that made You accept with endurance all these sufferings for my sake.</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أشكرك يا إلهي وتشكرك عني ملائكتك وخليقتك جميعاً لأني عاجز عن القيام بحمدك كما يستحق حُبك. فهل رأينا حباً أعظم من هذا؟</a:t>
            </a:r>
            <a:r>
              <a:rPr lang="ar-EG" sz="2800" dirty="0" smtClean="0"/>
              <a:t> فأحزني يا نفسي على خطاياك التي سببت لفاديك الحنون هذه الآلام. إرسمي جرحه أمامك وإحتمي فيه عندما يهيج عليك العدو.</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I give thanks to You, O my God, and Your angels, with all Your creation, give thanks to You on my behalf, for I am unable to present Your praise as befits Your love. Have we ever seen a greater love? So be sorrowful, O my soul, for your sins that caused these sufferings to Your compassionate Redeemer. Portray His wound before you, and hope in Him when the enemy rages against you.</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أعطني يا مخلصي أن أعتبر عذابك كنزي وإكليل الشوك مجدي وأوجاعك تنَعُمي ومرارتك حلاوتي ودمك حياتي ومحبتك فخري وشكري.</a:t>
            </a:r>
            <a:r>
              <a:rPr lang="ar-EG" sz="2800" dirty="0" smtClean="0"/>
              <a:t> يا جراح المسيح، إجرحيني بحربة الحب الإلهي. يا موت المسيح، إسكرني بحب مَنْ مات من أجلي. يا دم المسيح، طهرني من كل خطية.</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Grant me, O my Savior, to consider Your suffering my treasure, the crown of thorns my glory, Your sorrows my joy, Your bitterness my sweetness, Your blood my life, and Your love my pride and my thanksgiving. O wounds of Christ, stab me with the spear of Divine Love. O the death of Christ exhilarate me with the love of the one who died for me. </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يا يسوع حبيبي، إذا رأيتني عضواً يابساً رطبني بزيت نعمتك وثبتني فيك غصناً حياً أيها الكرمة الحقيقية. وحينما أتقدم لتناول أسرارك إجعلني مستحقاً لذلك ومؤهلاً للإتحاد بك، لكي أناديك أيها الآب السماوي بنعمة البنين قائلاً: "أبانا الذي في السموات..." </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862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my Lord Jesus, my beloved, if You see me as a withered organ, soften me with the oil of Your grace, and confirm me in You as a living branch, O true Vine. And when I come forth to partake of Your mysteries, make me worthy of Them, and fit for communion with You, so that I may dare with boldness without fear to call on Your holy Father, who is in the heavens, with the voice of children, saying, Our "Father ...."</a:t>
            </a:r>
            <a:endParaRPr lang="en-US" sz="20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والقديس باسيليوس والقديس اغريغوريوس ومن أفواه الثلاثمائة والثمانية عشر المجتمعين بنيقية والمئة والخمسين بالقسطنطينية والمائتين بأفسس ومن فم أبينا المكرم رئيس الكهنة البابا أنبا تاوضروس ومن فم حقارتي.</a:t>
            </a:r>
            <a:endParaRPr lang="ar-SA" sz="2800" dirty="0"/>
          </a:p>
        </p:txBody>
      </p:sp>
      <p:sp>
        <p:nvSpPr>
          <p:cNvPr id="8" name="TextBox 7"/>
          <p:cNvSpPr txBox="1"/>
          <p:nvPr/>
        </p:nvSpPr>
        <p:spPr>
          <a:xfrm>
            <a:off x="3219450" y="228600"/>
            <a:ext cx="28575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نيم بي آجيوس فاسيلوس </a:t>
            </a:r>
            <a:br>
              <a:rPr lang="ar-SA" sz="2600" dirty="0" smtClean="0"/>
            </a:br>
            <a:r>
              <a:rPr lang="ar-SA" sz="2600" dirty="0" smtClean="0"/>
              <a:t>نيم بي آجيوس إغريغوريوس نيم إيقول خين روؤو نيم بي شمت شي ميت إشمين إيطاف ثوؤوتي خين نيكيا. نيم بي شي تيفي إنتي كوسطانطينوى بوليس نيم بي إسناق شي إنتي إيفيسوس نيم إيقول خين روف إم بين يوت </a:t>
            </a:r>
            <a:br>
              <a:rPr lang="ar-SA" sz="2600" dirty="0" smtClean="0"/>
            </a:br>
            <a:r>
              <a:rPr lang="ar-SA" sz="2600" dirty="0" smtClean="0"/>
              <a:t>إتطايوت إن أرشي إيرفس بابا آفا </a:t>
            </a:r>
            <a:r>
              <a:rPr lang="ar-EG" sz="2600" dirty="0" smtClean="0"/>
              <a:t>تاوضروس</a:t>
            </a:r>
            <a:r>
              <a:rPr lang="ar-SA" sz="2600" dirty="0" smtClean="0"/>
              <a:t>. نيم إيقول خين روس إنتاميت</a:t>
            </a:r>
            <a:endParaRPr lang="en-US" sz="2600" dirty="0"/>
          </a:p>
        </p:txBody>
      </p:sp>
      <p:sp>
        <p:nvSpPr>
          <p:cNvPr id="9" name="TextBox 8"/>
          <p:cNvSpPr txBox="1"/>
          <p:nvPr/>
        </p:nvSpPr>
        <p:spPr>
          <a:xfrm>
            <a:off x="228600" y="228600"/>
            <a:ext cx="28956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Saint Basil; and Saint Gregory; and from the mouths of the three hundred and eighteen assembled at Nicea; the one hundred and fifty at Constantinople, and the two hundred at Ephesus; And from the mouth of our Honored father the high priest Pope Abba Tawadros and from the mouth of my abject self.</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267765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انه مبارك مملوء مجدا اسمك القدوس أيها الآب والابن والروح القدس. الآن وكل أوان إلي دهر الدهور كلها آمين.</a:t>
            </a:r>
            <a:endParaRPr lang="ar-SA" sz="2800" dirty="0"/>
          </a:p>
        </p:txBody>
      </p:sp>
      <p:sp>
        <p:nvSpPr>
          <p:cNvPr id="8" name="TextBox 7"/>
          <p:cNvSpPr txBox="1"/>
          <p:nvPr/>
        </p:nvSpPr>
        <p:spPr>
          <a:xfrm>
            <a:off x="3219450" y="228600"/>
            <a:ext cx="2857500" cy="249299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الإشيسطوس جي إف إزماروؤوت أووه إفميه إن أوؤو إنجي بيكران إثؤواب إفيوت نيم إبشيري نيم بي إبنيفما إثؤواب تينو نيم إنسيو.</a:t>
            </a:r>
            <a:endParaRPr lang="en-US" sz="2600" dirty="0" smtClean="0"/>
          </a:p>
        </p:txBody>
      </p:sp>
      <p:sp>
        <p:nvSpPr>
          <p:cNvPr id="9" name="TextBox 8"/>
          <p:cNvSpPr txBox="1"/>
          <p:nvPr/>
        </p:nvSpPr>
        <p:spPr>
          <a:xfrm>
            <a:off x="228600" y="228600"/>
            <a:ext cx="2895600" cy="369331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For blessed and full of glory is Your holy Name, O Father and Son and Holy Spirit, now and at all times and unto the age of all ages. Amen.</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81452"/>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هذه المجمرة الذهب النقي الحاملة العنبر التي في يدي هرون الكاهن يرفع بخوراً فوق المذبح.</a:t>
            </a:r>
            <a:endParaRPr lang="en-US" sz="3200" dirty="0" smtClean="0"/>
          </a:p>
        </p:txBody>
      </p:sp>
      <p:sp>
        <p:nvSpPr>
          <p:cNvPr id="3" name="TextBox 2"/>
          <p:cNvSpPr txBox="1"/>
          <p:nvPr/>
        </p:nvSpPr>
        <p:spPr>
          <a:xfrm>
            <a:off x="3219450" y="181451"/>
            <a:ext cx="2857500" cy="267765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تاى شورى ان نوف كا ثاروس ايت فاى خابى أروماطا ايت خين نين جيج أن آ آرون بى أوويف ايفطالى أو اسطوى نوفى اى ابشوى ايجين بى ما ان اير شوؤوشى </a:t>
            </a:r>
            <a:endParaRPr lang="en-US" sz="2400" dirty="0" smtClean="0"/>
          </a:p>
        </p:txBody>
      </p:sp>
      <p:sp>
        <p:nvSpPr>
          <p:cNvPr id="4" name="TextBox 3"/>
          <p:cNvSpPr txBox="1"/>
          <p:nvPr/>
        </p:nvSpPr>
        <p:spPr>
          <a:xfrm>
            <a:off x="228600" y="168057"/>
            <a:ext cx="2895600" cy="289310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This is the censer of pure gold bearing the aroma, in the hands of Aaron the priest, offering up incense on the altar.</a:t>
            </a:r>
          </a:p>
        </p:txBody>
      </p:sp>
      <p:sp>
        <p:nvSpPr>
          <p:cNvPr id="8" name="TextBox 7"/>
          <p:cNvSpPr txBox="1"/>
          <p:nvPr/>
        </p:nvSpPr>
        <p:spPr>
          <a:xfrm>
            <a:off x="6172200" y="32137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المجمرة الذهب هي العذراء وعنبرها هو مخلصنا قد ولدته وخلصنا وغفر لنا خطايانا.</a:t>
            </a:r>
            <a:endParaRPr lang="en-US" sz="3200" dirty="0" smtClean="0"/>
          </a:p>
        </p:txBody>
      </p:sp>
      <p:sp>
        <p:nvSpPr>
          <p:cNvPr id="9" name="TextBox 8"/>
          <p:cNvSpPr txBox="1"/>
          <p:nvPr/>
        </p:nvSpPr>
        <p:spPr>
          <a:xfrm>
            <a:off x="3219450" y="3213794"/>
            <a:ext cx="2857500" cy="249299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تى شورى إن نوف تى تى</a:t>
            </a:r>
            <a:r>
              <a:rPr lang="en-US" sz="2600" dirty="0" smtClean="0"/>
              <a:t> </a:t>
            </a:r>
            <a:r>
              <a:rPr lang="ar-EG" sz="2600" dirty="0" smtClean="0"/>
              <a:t>بارثينوس. بس أروماتا بى</a:t>
            </a:r>
            <a:r>
              <a:rPr lang="en-US" sz="2600" dirty="0" smtClean="0"/>
              <a:t> </a:t>
            </a:r>
            <a:r>
              <a:rPr lang="ar-EG" sz="2600" dirty="0" smtClean="0"/>
              <a:t>بنسوتير. اسميسى امموف افسوتى</a:t>
            </a:r>
            <a:r>
              <a:rPr lang="en-US" sz="2600" dirty="0" smtClean="0"/>
              <a:t> </a:t>
            </a:r>
            <a:r>
              <a:rPr lang="ar-EG" sz="2600" dirty="0" smtClean="0"/>
              <a:t>اممون اووه اف كانين نوفى نان</a:t>
            </a:r>
            <a:br>
              <a:rPr lang="ar-EG" sz="2600" dirty="0" smtClean="0"/>
            </a:br>
            <a:r>
              <a:rPr lang="ar-EG" sz="2600" dirty="0" smtClean="0"/>
              <a:t>إيفول</a:t>
            </a:r>
            <a:endParaRPr lang="en-US" sz="2600" dirty="0" smtClean="0"/>
          </a:p>
        </p:txBody>
      </p:sp>
      <p:sp>
        <p:nvSpPr>
          <p:cNvPr id="10" name="TextBox 9"/>
          <p:cNvSpPr txBox="1"/>
          <p:nvPr/>
        </p:nvSpPr>
        <p:spPr>
          <a:xfrm>
            <a:off x="228600" y="3200400"/>
            <a:ext cx="2895600" cy="283923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golden censer is the Virgin, her aroma is our Savior. She gave birth to Him; He saved us and forgave us our sins.</a:t>
            </a:r>
            <a:endParaRPr lang="en-US" sz="25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strips(downLeft)">
                                      <p:cBhvr>
                                        <p:cTn id="18" dur="500"/>
                                        <p:tgtEl>
                                          <p:spTgt spid="8"/>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strips(downLeft)">
                                      <p:cBhvr>
                                        <p:cTn id="21" dur="500"/>
                                        <p:tgtEl>
                                          <p:spTgt spid="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downLeft)">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8" grpId="0" animBg="1"/>
      <p:bldP spid="9" grpId="0" animBg="1"/>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81452"/>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انت هي المجمرة الذهب النقي الحاملة جمر النار </a:t>
            </a:r>
            <a:br>
              <a:rPr lang="ar-EG" sz="3200" dirty="0" smtClean="0"/>
            </a:br>
            <a:r>
              <a:rPr lang="ar-EG" sz="3200" dirty="0" smtClean="0"/>
              <a:t>المبارك.</a:t>
            </a:r>
            <a:endParaRPr lang="en-US" sz="3200" dirty="0" smtClean="0"/>
          </a:p>
        </p:txBody>
      </p:sp>
      <p:sp>
        <p:nvSpPr>
          <p:cNvPr id="3" name="TextBox 2"/>
          <p:cNvSpPr txBox="1"/>
          <p:nvPr/>
        </p:nvSpPr>
        <p:spPr>
          <a:xfrm>
            <a:off x="3219450" y="181451"/>
            <a:ext cx="2857500" cy="240065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إنثوتي تيشوري إن نوب إنكاثاروس إت فاي خابي جيبس إن </a:t>
            </a:r>
            <a:br>
              <a:rPr lang="ar-EG" sz="3000" dirty="0" smtClean="0"/>
            </a:br>
            <a:r>
              <a:rPr lang="ar-EG" sz="3000" dirty="0" smtClean="0"/>
              <a:t>إكروم إت إسماروؤوت</a:t>
            </a:r>
            <a:endParaRPr lang="en-US" sz="3000" dirty="0" smtClean="0"/>
          </a:p>
        </p:txBody>
      </p:sp>
      <p:sp>
        <p:nvSpPr>
          <p:cNvPr id="4" name="TextBox 3"/>
          <p:cNvSpPr txBox="1"/>
          <p:nvPr/>
        </p:nvSpPr>
        <p:spPr>
          <a:xfrm>
            <a:off x="228600" y="168057"/>
            <a:ext cx="2895600" cy="240065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are the censer of pure gold, bearing the blessed ember. </a:t>
            </a:r>
            <a:endParaRPr lang="en-US"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81452"/>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بشفاعات والدة الإله القديسة مريم، يا رب انعم لنا بمغفرة خطايانا.</a:t>
            </a:r>
            <a:endParaRPr lang="en-US" sz="3200" dirty="0" smtClean="0"/>
          </a:p>
        </p:txBody>
      </p:sp>
      <p:sp>
        <p:nvSpPr>
          <p:cNvPr id="3" name="TextBox 2"/>
          <p:cNvSpPr txBox="1"/>
          <p:nvPr/>
        </p:nvSpPr>
        <p:spPr>
          <a:xfrm>
            <a:off x="3219450" y="181451"/>
            <a:ext cx="2857500" cy="286232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هيتين ني إبريسفيا إنتي تي ثيؤطوطوس إثؤواب ماريا إبشويس آري إهموت نان إمبي كو إيفول إنتي نين نوفي.</a:t>
            </a:r>
            <a:endParaRPr lang="en-US" sz="3000" dirty="0" smtClean="0"/>
          </a:p>
        </p:txBody>
      </p:sp>
      <p:sp>
        <p:nvSpPr>
          <p:cNvPr id="4" name="TextBox 3"/>
          <p:cNvSpPr txBox="1"/>
          <p:nvPr/>
        </p:nvSpPr>
        <p:spPr>
          <a:xfrm>
            <a:off x="228600" y="168057"/>
            <a:ext cx="2895600" cy="289310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intercessions of the Theotokos, Saint Mary, O Lord, grant us the forgiveness of our sins.</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TextBox 7"/>
          <p:cNvSpPr txBox="1"/>
          <p:nvPr/>
        </p:nvSpPr>
        <p:spPr>
          <a:xfrm>
            <a:off x="6172200" y="32137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بشفاعات رؤساء الملائكة السبعة و الطغمات السمائية يا رب انعم لنا بمغفرة خطايانا</a:t>
            </a:r>
            <a:endParaRPr lang="en-US" sz="3200" dirty="0" smtClean="0"/>
          </a:p>
        </p:txBody>
      </p:sp>
      <p:sp>
        <p:nvSpPr>
          <p:cNvPr id="9" name="TextBox 8"/>
          <p:cNvSpPr txBox="1"/>
          <p:nvPr/>
        </p:nvSpPr>
        <p:spPr>
          <a:xfrm>
            <a:off x="3219450" y="3213794"/>
            <a:ext cx="2857500" cy="240065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هيتين ني إبريسفيا إنتي بي شاشف إن أرشي آنجيلوس نيم ني طغما إن إيبورانيون إبشويس.</a:t>
            </a:r>
            <a:endParaRPr lang="en-US" sz="3000" dirty="0" smtClean="0"/>
          </a:p>
        </p:txBody>
      </p:sp>
      <p:sp>
        <p:nvSpPr>
          <p:cNvPr id="10" name="TextBox 9"/>
          <p:cNvSpPr txBox="1"/>
          <p:nvPr/>
        </p:nvSpPr>
        <p:spPr>
          <a:xfrm>
            <a:off x="228600" y="3200400"/>
            <a:ext cx="2895600" cy="329320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intercessions of the seven archangels, and the heavenly orders, O Lord, grant us the forgiveness of our sins.</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strips(downLeft)">
                                      <p:cBhvr>
                                        <p:cTn id="18" dur="500"/>
                                        <p:tgtEl>
                                          <p:spTgt spid="8"/>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strips(downLeft)">
                                      <p:cBhvr>
                                        <p:cTn id="21" dur="500"/>
                                        <p:tgtEl>
                                          <p:spTgt spid="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downLeft)">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8" grpId="0" animBg="1"/>
      <p:bldP spid="9" grpId="0" animBg="1"/>
      <p:bldP spid="1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81452"/>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سادتي الآباء الرسل و بقية التلاميذ، يا رب انعم لنا بمغفرة خطايانا.</a:t>
            </a:r>
            <a:endParaRPr lang="en-US" sz="3200" dirty="0" smtClean="0"/>
          </a:p>
        </p:txBody>
      </p:sp>
      <p:sp>
        <p:nvSpPr>
          <p:cNvPr id="3" name="TextBox 2"/>
          <p:cNvSpPr txBox="1"/>
          <p:nvPr/>
        </p:nvSpPr>
        <p:spPr>
          <a:xfrm>
            <a:off x="3219450" y="181451"/>
            <a:ext cx="28575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هيتين ني إفكي إنتي ناشويس إنيوتي إن آبوسطولوس نيم إبسيبي إنتي ني ماثيتيس إبشويس.</a:t>
            </a:r>
            <a:endParaRPr lang="en-US" sz="3200" dirty="0" smtClean="0"/>
          </a:p>
        </p:txBody>
      </p:sp>
      <p:sp>
        <p:nvSpPr>
          <p:cNvPr id="4" name="TextBox 3"/>
          <p:cNvSpPr txBox="1"/>
          <p:nvPr/>
        </p:nvSpPr>
        <p:spPr>
          <a:xfrm>
            <a:off x="228600" y="168057"/>
            <a:ext cx="2895600" cy="292387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prayers, of my masters and fathers the apostles, and the rest of the disciples O Lord grant us the forgiveness of our sins. </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p:cNvSpPr txBox="1"/>
          <p:nvPr/>
        </p:nvSpPr>
        <p:spPr>
          <a:xfrm>
            <a:off x="6172200" y="3353813"/>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ناظر الإله الإنجيلي مرقص الرسول. يا رب انعم لنا بمغفرة خطايانا.</a:t>
            </a:r>
            <a:endParaRPr lang="en-US" sz="3200" dirty="0" smtClean="0"/>
          </a:p>
        </p:txBody>
      </p:sp>
      <p:sp>
        <p:nvSpPr>
          <p:cNvPr id="14" name="TextBox 13"/>
          <p:cNvSpPr txBox="1"/>
          <p:nvPr/>
        </p:nvSpPr>
        <p:spPr>
          <a:xfrm>
            <a:off x="3219450" y="3353812"/>
            <a:ext cx="28575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هيتين ني إفكي إنتي بي ثيئوريموس إن أف آنجيليستيس ماركوس بي آبوسطولوس إبشويس.</a:t>
            </a:r>
            <a:endParaRPr lang="en-US" sz="3200" dirty="0" smtClean="0"/>
          </a:p>
        </p:txBody>
      </p:sp>
      <p:sp>
        <p:nvSpPr>
          <p:cNvPr id="15" name="TextBox 14"/>
          <p:cNvSpPr txBox="1"/>
          <p:nvPr/>
        </p:nvSpPr>
        <p:spPr>
          <a:xfrm>
            <a:off x="228600" y="3340418"/>
            <a:ext cx="2895600" cy="256993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prayers, of the beholder of God the evangelist, Other apostle, O Lord grant us the forgiveness of our sins.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3" grpId="0" animBg="1"/>
      <p:bldP spid="14"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أذكر يا رب الذين </a:t>
            </a:r>
            <a:br>
              <a:rPr lang="ar-SA" sz="3200" dirty="0" smtClean="0"/>
            </a:br>
            <a:r>
              <a:rPr lang="ar-SA" sz="3200" dirty="0" smtClean="0"/>
              <a:t>قدموا لك هذه القرابين</a:t>
            </a:r>
            <a:r>
              <a:rPr lang="ar-EG" sz="3200" dirty="0" smtClean="0"/>
              <a:t> </a:t>
            </a:r>
            <a:r>
              <a:rPr lang="ar-SA" sz="3200" dirty="0" smtClean="0"/>
              <a:t>والذين قدمت عنهم والذين قدمت بواسطتهم</a:t>
            </a:r>
            <a:br>
              <a:rPr lang="ar-SA" sz="3200" dirty="0" smtClean="0"/>
            </a:br>
            <a:r>
              <a:rPr lang="ar-SA" sz="3200" dirty="0" smtClean="0"/>
              <a:t>اعطهم كلهم ال</a:t>
            </a:r>
            <a:r>
              <a:rPr lang="ar-EG" sz="3200" dirty="0" smtClean="0"/>
              <a:t>أ</a:t>
            </a:r>
            <a:r>
              <a:rPr lang="ar-SA" sz="3200" dirty="0" smtClean="0"/>
              <a:t>جر </a:t>
            </a:r>
            <a:br>
              <a:rPr lang="ar-SA" sz="3200" dirty="0" smtClean="0"/>
            </a:br>
            <a:r>
              <a:rPr lang="ar-SA" sz="3200" dirty="0" smtClean="0"/>
              <a:t>السمائي</a:t>
            </a:r>
          </a:p>
        </p:txBody>
      </p:sp>
      <p:sp>
        <p:nvSpPr>
          <p:cNvPr id="8" name="TextBox 7"/>
          <p:cNvSpPr txBox="1"/>
          <p:nvPr/>
        </p:nvSpPr>
        <p:spPr>
          <a:xfrm>
            <a:off x="3219450" y="152400"/>
            <a:ext cx="28575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آرى إفميفئى إبشويس إن نى</a:t>
            </a:r>
            <a:r>
              <a:rPr lang="en-US" sz="3000" dirty="0" smtClean="0"/>
              <a:t> </a:t>
            </a:r>
            <a:r>
              <a:rPr lang="ar-SA" sz="3000" dirty="0" smtClean="0"/>
              <a:t>إيطاف إينى ناك إيخون إن ناى</a:t>
            </a:r>
            <a:r>
              <a:rPr lang="en-US" sz="3000" dirty="0" smtClean="0"/>
              <a:t> </a:t>
            </a:r>
            <a:r>
              <a:rPr lang="ar-SA" sz="3000" dirty="0" smtClean="0"/>
              <a:t>ذورون. نيم نى إيطاف إينو إيجوؤو نيم نى إيطاف إينو إيفول هيطوطو. موى نؤو تيرو إمبى فيكى بى إيفول خين نى فيئوى.</a:t>
            </a:r>
            <a:endParaRPr lang="en-US" sz="3000" dirty="0"/>
          </a:p>
        </p:txBody>
      </p:sp>
      <p:sp>
        <p:nvSpPr>
          <p:cNvPr id="9" name="TextBox 8"/>
          <p:cNvSpPr txBox="1"/>
          <p:nvPr/>
        </p:nvSpPr>
        <p:spPr>
          <a:xfrm>
            <a:off x="228600" y="152400"/>
            <a:ext cx="28956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Remember, </a:t>
            </a:r>
          </a:p>
          <a:p>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Lord, those who have brought to You these gifts and those on whose behalf they have been brought, and those by whom they have been brought. Give them all the heavenly reward.</a:t>
            </a:r>
            <a:endParaRPr lang="en-US" sz="27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 name="TextBox 11">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172200" y="2419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المجاهد الشهيد سيدي الملك جيؤرجيوس</a:t>
            </a:r>
            <a:r>
              <a:rPr lang="en-US" sz="3200" dirty="0" smtClean="0"/>
              <a:t> </a:t>
            </a:r>
            <a:r>
              <a:rPr lang="ar-EG" sz="3200" dirty="0" smtClean="0"/>
              <a:t>يا رب انعم لنا بمغفرة خطايانا</a:t>
            </a:r>
            <a:endParaRPr lang="en-US" sz="3200" dirty="0" smtClean="0"/>
          </a:p>
        </p:txBody>
      </p:sp>
      <p:sp>
        <p:nvSpPr>
          <p:cNvPr id="9" name="TextBox 8"/>
          <p:cNvSpPr txBox="1"/>
          <p:nvPr/>
        </p:nvSpPr>
        <p:spPr>
          <a:xfrm>
            <a:off x="3219450" y="241994"/>
            <a:ext cx="28575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هيتين ني إفكي إنتي آثلوفوروس إم مارتيروس باشويس إبؤرو جيئورجيوس إبشويس.</a:t>
            </a:r>
            <a:endParaRPr lang="en-US" sz="3200" dirty="0" smtClean="0"/>
          </a:p>
        </p:txBody>
      </p:sp>
      <p:sp>
        <p:nvSpPr>
          <p:cNvPr id="10" name="TextBox 9"/>
          <p:cNvSpPr txBox="1"/>
          <p:nvPr/>
        </p:nvSpPr>
        <p:spPr>
          <a:xfrm>
            <a:off x="228600" y="228600"/>
            <a:ext cx="2895600" cy="256993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prayers, of the struggle mantled martyr, my master  prince George O Lord grant us the forgiveness of our sins. </a:t>
            </a: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p:cNvSpPr txBox="1"/>
          <p:nvPr/>
        </p:nvSpPr>
        <p:spPr>
          <a:xfrm>
            <a:off x="6172200" y="308425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المجاهد الشهيد ابا مينا البياضي. يا رب انعم لنا بمغفرة خطايانا</a:t>
            </a:r>
            <a:endParaRPr lang="en-US" sz="3200" dirty="0" smtClean="0"/>
          </a:p>
        </p:txBody>
      </p:sp>
      <p:sp>
        <p:nvSpPr>
          <p:cNvPr id="14" name="TextBox 13"/>
          <p:cNvSpPr txBox="1"/>
          <p:nvPr/>
        </p:nvSpPr>
        <p:spPr>
          <a:xfrm>
            <a:off x="3219450" y="3084254"/>
            <a:ext cx="28575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هيتين ني إفكي إنتي بي آثلوفوروس إم مارتيروس أفامينا إنتي ني فايات إبشويس.</a:t>
            </a:r>
            <a:endParaRPr lang="en-US" sz="3200" dirty="0" smtClean="0"/>
          </a:p>
        </p:txBody>
      </p:sp>
      <p:sp>
        <p:nvSpPr>
          <p:cNvPr id="15" name="TextBox 14"/>
          <p:cNvSpPr txBox="1"/>
          <p:nvPr/>
        </p:nvSpPr>
        <p:spPr>
          <a:xfrm>
            <a:off x="228600" y="3070860"/>
            <a:ext cx="2895600" cy="256993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prayers, of the struggle mantled martyr, Abba Mena of Fayat O Lord grant us the forgiveness of our sins.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trips(downLeft)">
                                      <p:cBhvr>
                                        <p:cTn id="10" dur="500"/>
                                        <p:tgtEl>
                                          <p:spTgt spid="9"/>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strips(downLeft)">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3" grpId="0" animBg="1"/>
      <p:bldP spid="14" grpId="0" animBg="1"/>
      <p:bldP spid="1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172200" y="2419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المجاهد الشهيد مرقوريوس محب الآب. يا رب انعم لنا بمغفرة خطايانا</a:t>
            </a:r>
            <a:endParaRPr lang="en-US" sz="3200" dirty="0" smtClean="0"/>
          </a:p>
        </p:txBody>
      </p:sp>
      <p:sp>
        <p:nvSpPr>
          <p:cNvPr id="9" name="TextBox 8"/>
          <p:cNvSpPr txBox="1"/>
          <p:nvPr/>
        </p:nvSpPr>
        <p:spPr>
          <a:xfrm>
            <a:off x="3219450" y="241994"/>
            <a:ext cx="2857500" cy="258532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هيتين نى إفكى انتى بى اثلوفوروس</a:t>
            </a:r>
            <a:r>
              <a:rPr lang="en-US" dirty="0" smtClean="0"/>
              <a:t> </a:t>
            </a:r>
            <a:r>
              <a:rPr lang="ar-EG" dirty="0" smtClean="0"/>
              <a:t>اممارتيروس فيلوباتير ماركوريوس. إبشويس</a:t>
            </a:r>
            <a:r>
              <a:rPr lang="en-US" dirty="0" smtClean="0"/>
              <a:t> </a:t>
            </a:r>
            <a:r>
              <a:rPr lang="ar-EG" dirty="0" smtClean="0"/>
              <a:t>آري إهموت نان إمبي كو إيقول إنتي نين نوفي</a:t>
            </a:r>
            <a:endParaRPr lang="en-US" dirty="0" smtClean="0"/>
          </a:p>
        </p:txBody>
      </p:sp>
      <p:sp>
        <p:nvSpPr>
          <p:cNvPr id="10" name="TextBox 9"/>
          <p:cNvSpPr txBox="1"/>
          <p:nvPr/>
        </p:nvSpPr>
        <p:spPr>
          <a:xfrm>
            <a:off x="228600" y="228600"/>
            <a:ext cx="28956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prayers, of the struggle mantled martyr, Philopater Mercurius, O Lord grant us the forgiveness of our sins. </a:t>
            </a: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p:cNvSpPr txBox="1"/>
          <p:nvPr/>
        </p:nvSpPr>
        <p:spPr>
          <a:xfrm>
            <a:off x="6172200" y="3387061"/>
            <a:ext cx="27432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إحفظ حياة أبينا المكرم رئيس الكهنة البابا الانبا(تاوضروس). يا رب انعم لنا بمغفرة خطايانا</a:t>
            </a:r>
            <a:endParaRPr lang="en-US" sz="3200" dirty="0" smtClean="0"/>
          </a:p>
        </p:txBody>
      </p:sp>
      <p:sp>
        <p:nvSpPr>
          <p:cNvPr id="14" name="TextBox 13"/>
          <p:cNvSpPr txBox="1"/>
          <p:nvPr/>
        </p:nvSpPr>
        <p:spPr>
          <a:xfrm>
            <a:off x="3219450" y="3387060"/>
            <a:ext cx="2857500" cy="300082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هيتين نو إفكي آريه إبؤنخ إمبين يوت إتطايوت إن أرشي إريفس باباآفا (تاوضروس) إبشويس. آري إهموت نان إمبي كو إيقول إنتي نين نوفي</a:t>
            </a:r>
            <a:endParaRPr lang="en-US" dirty="0" smtClean="0"/>
          </a:p>
        </p:txBody>
      </p:sp>
      <p:sp>
        <p:nvSpPr>
          <p:cNvPr id="15" name="TextBox 14"/>
          <p:cNvSpPr txBox="1"/>
          <p:nvPr/>
        </p:nvSpPr>
        <p:spPr>
          <a:xfrm>
            <a:off x="228600" y="3373666"/>
            <a:ext cx="28956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their prayers, keep the life of our honored father the high priest, Papa AbbaO Lord grant us the forgiveness of our sins.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trips(downLeft)">
                                      <p:cBhvr>
                                        <p:cTn id="10" dur="500"/>
                                        <p:tgtEl>
                                          <p:spTgt spid="9"/>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strips(downLeft)">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3" grpId="0" animBg="1"/>
      <p:bldP spid="14" grpId="0" animBg="1"/>
      <p:bldP spid="1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172200" y="2419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نسجد لك أيها </a:t>
            </a:r>
            <a:br>
              <a:rPr lang="ar-EG" sz="3200" dirty="0" smtClean="0"/>
            </a:br>
            <a:r>
              <a:rPr lang="ar-EG" sz="3200" dirty="0" smtClean="0"/>
              <a:t>المسيح مع أبيك الصالح والروح القدس لأنك أتيت </a:t>
            </a:r>
            <a:br>
              <a:rPr lang="ar-EG" sz="3200" dirty="0" smtClean="0"/>
            </a:br>
            <a:r>
              <a:rPr lang="ar-EG" sz="3200" dirty="0" smtClean="0"/>
              <a:t>وخلصتنا إرحمنا</a:t>
            </a:r>
            <a:endParaRPr lang="en-US" sz="3200" dirty="0" smtClean="0"/>
          </a:p>
        </p:txBody>
      </p:sp>
      <p:sp>
        <p:nvSpPr>
          <p:cNvPr id="9" name="TextBox 8"/>
          <p:cNvSpPr txBox="1"/>
          <p:nvPr/>
        </p:nvSpPr>
        <p:spPr>
          <a:xfrm>
            <a:off x="3219450" y="241994"/>
            <a:ext cx="2857500" cy="353943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تين أوأوشت إمموك أوبي إخرستوس نيم بيك يوت إن آغاثوس نيم بي إبنيفما إثؤواب جي آك إى آك سوتي إممون ناي نان.</a:t>
            </a:r>
            <a:endParaRPr lang="en-US" sz="3200" dirty="0" smtClean="0"/>
          </a:p>
        </p:txBody>
      </p:sp>
      <p:sp>
        <p:nvSpPr>
          <p:cNvPr id="10" name="TextBox 9"/>
          <p:cNvSpPr txBox="1"/>
          <p:nvPr/>
        </p:nvSpPr>
        <p:spPr>
          <a:xfrm>
            <a:off x="228600" y="228600"/>
            <a:ext cx="2895600" cy="452431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worship You O Christ, with Your good Father, and the Holy Spirit, for you have come and saved us. Have mercy on us.</a:t>
            </a: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trips(downLeft)">
                                      <p:cBhvr>
                                        <p:cTn id="10" dur="500"/>
                                        <p:tgtEl>
                                          <p:spTgt spid="9"/>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strips(downLeft)">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52473"/>
            <a:ext cx="27432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بولس عبد ربنا</a:t>
            </a:r>
            <a:br>
              <a:rPr lang="ar-EG" sz="3200" dirty="0" smtClean="0"/>
            </a:br>
            <a:r>
              <a:rPr lang="ar-EG" sz="3200" dirty="0" smtClean="0"/>
              <a:t>يسوع المسيح الرسول المدعو المفرز لبشارة </a:t>
            </a:r>
            <a:br>
              <a:rPr lang="ar-EG" sz="3200" dirty="0" smtClean="0"/>
            </a:br>
            <a:r>
              <a:rPr lang="ar-EG" sz="3200" dirty="0" smtClean="0"/>
              <a:t>الله</a:t>
            </a:r>
          </a:p>
        </p:txBody>
      </p:sp>
      <p:sp>
        <p:nvSpPr>
          <p:cNvPr id="15" name="TextBox 14"/>
          <p:cNvSpPr txBox="1"/>
          <p:nvPr/>
        </p:nvSpPr>
        <p:spPr>
          <a:xfrm>
            <a:off x="3219450" y="252472"/>
            <a:ext cx="2857500" cy="289310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بافلوس إف فوك إمبين شويس إيسوس بي إخرستوس بي</a:t>
            </a:r>
            <a:r>
              <a:rPr lang="ar-EG" sz="2600" dirty="0" smtClean="0"/>
              <a:t> </a:t>
            </a:r>
            <a:r>
              <a:rPr lang="ar-SA" sz="2600" dirty="0" smtClean="0"/>
              <a:t>آبوسطولوس </a:t>
            </a:r>
            <a:br>
              <a:rPr lang="ar-SA" sz="2600" dirty="0" smtClean="0"/>
            </a:br>
            <a:r>
              <a:rPr lang="ar-SA" sz="2600" dirty="0" smtClean="0"/>
              <a:t>إيتثاهيم إيئيتاف ثاشف إي بي هي </a:t>
            </a:r>
            <a:br>
              <a:rPr lang="ar-SA" sz="2600" dirty="0" smtClean="0"/>
            </a:br>
            <a:r>
              <a:rPr lang="ar-SA" sz="2600" dirty="0" smtClean="0"/>
              <a:t>شيننوفي إنتي إفنوتي.</a:t>
            </a:r>
            <a:endParaRPr lang="ar-EG" sz="2600" dirty="0" smtClean="0"/>
          </a:p>
        </p:txBody>
      </p:sp>
      <p:sp>
        <p:nvSpPr>
          <p:cNvPr id="16" name="TextBox 15"/>
          <p:cNvSpPr txBox="1"/>
          <p:nvPr/>
        </p:nvSpPr>
        <p:spPr>
          <a:xfrm>
            <a:off x="228600" y="252472"/>
            <a:ext cx="2895600" cy="267765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Paul, the servant of our Lord Jesus Christ, called to be an apostle, appointed to the gospel of God.</a:t>
            </a:r>
            <a:endPar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9" name="TextBox 8"/>
          <p:cNvSpPr txBox="1"/>
          <p:nvPr/>
        </p:nvSpPr>
        <p:spPr>
          <a:xfrm>
            <a:off x="3276600" y="3276600"/>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ctr"/>
            <a:r>
              <a:rPr lang="ar-EG" sz="3200" dirty="0" smtClean="0"/>
              <a:t>البولس</a:t>
            </a:r>
          </a:p>
        </p:txBody>
      </p:sp>
      <p:sp>
        <p:nvSpPr>
          <p:cNvPr id="10" name="TextBox 9"/>
          <p:cNvSpPr txBox="1"/>
          <p:nvPr/>
        </p:nvSpPr>
        <p:spPr>
          <a:xfrm>
            <a:off x="6172200" y="4051519"/>
            <a:ext cx="27432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نعمة الله الآب تكون مع جميعكم آمين.</a:t>
            </a:r>
            <a:endParaRPr lang="en-US" sz="3200" dirty="0" smtClean="0"/>
          </a:p>
        </p:txBody>
      </p:sp>
      <p:sp>
        <p:nvSpPr>
          <p:cNvPr id="11" name="TextBox 10"/>
          <p:cNvSpPr txBox="1"/>
          <p:nvPr/>
        </p:nvSpPr>
        <p:spPr>
          <a:xfrm>
            <a:off x="3219450" y="4051518"/>
            <a:ext cx="2857500" cy="193899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بي إهموت غارنيموتين نيم إتهيريني إفسوب جي آمين إيس إيشوبي.</a:t>
            </a:r>
          </a:p>
        </p:txBody>
      </p:sp>
      <p:sp>
        <p:nvSpPr>
          <p:cNvPr id="19" name="TextBox 18"/>
          <p:cNvSpPr txBox="1"/>
          <p:nvPr/>
        </p:nvSpPr>
        <p:spPr>
          <a:xfrm>
            <a:off x="228600" y="4051518"/>
            <a:ext cx="2895600" cy="181588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grace of God the Father be with you all. Amen.</a:t>
            </a:r>
            <a:endPar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trips(downLeft)">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strips(downLeft)">
                                      <p:cBhvr>
                                        <p:cTn id="23" dur="500"/>
                                        <p:tgtEl>
                                          <p:spTgt spid="10"/>
                                        </p:tgtEl>
                                      </p:cBhvr>
                                    </p:animEffect>
                                  </p:childTnLst>
                                </p:cTn>
                              </p:par>
                              <p:par>
                                <p:cTn id="24" presetID="18" presetClass="entr" presetSubtype="12"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strips(downLeft)">
                                      <p:cBhvr>
                                        <p:cTn id="26" dur="500"/>
                                        <p:tgtEl>
                                          <p:spTgt spid="11"/>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9" grpId="0" animBg="1"/>
      <p:bldP spid="10" grpId="0" animBg="1"/>
      <p:bldP spid="11" grpId="0" animBg="1"/>
      <p:bldP spid="1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50920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نعمة ربنا يسوع المسيح تكون </a:t>
            </a:r>
            <a:br>
              <a:rPr lang="ar-SA" sz="3200" dirty="0" smtClean="0"/>
            </a:br>
            <a:r>
              <a:rPr lang="ar-SA" sz="3200" dirty="0" smtClean="0"/>
              <a:t>مع روحك الطاهرة يا سيدي الأب المكرم ورئيس الكهنة البابا أنبا (…) وأبانا المطران</a:t>
            </a:r>
            <a:r>
              <a:rPr lang="ar-EG" sz="3200" dirty="0" smtClean="0"/>
              <a:t> </a:t>
            </a:r>
            <a:r>
              <a:rPr lang="ar-SA" sz="3200" dirty="0" smtClean="0"/>
              <a:t>أنبا (…) فليكن الإكليروس </a:t>
            </a:r>
            <a:br>
              <a:rPr lang="ar-SA" sz="3200" dirty="0" smtClean="0"/>
            </a:br>
            <a:r>
              <a:rPr lang="ar-SA" sz="3200" dirty="0" smtClean="0"/>
              <a:t>وكل الشعب معافين في الرب</a:t>
            </a:r>
            <a:r>
              <a:rPr lang="ar-EG" sz="3200" dirty="0" smtClean="0"/>
              <a:t> </a:t>
            </a:r>
            <a:r>
              <a:rPr lang="ar-SA" sz="3200" dirty="0" smtClean="0"/>
              <a:t>آمين</a:t>
            </a:r>
            <a:endParaRPr lang="ar-SA" sz="3200" dirty="0"/>
          </a:p>
        </p:txBody>
      </p:sp>
      <p:sp>
        <p:nvSpPr>
          <p:cNvPr id="20" name="TextBox 19"/>
          <p:cNvSpPr txBox="1"/>
          <p:nvPr/>
        </p:nvSpPr>
        <p:spPr>
          <a:xfrm>
            <a:off x="3219450" y="228600"/>
            <a:ext cx="2857500" cy="483209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بي إهموت غار إمبين شويس إيسوس بي إخرستوس إف إيشوبي نيم بيك آجيون إبنيفما باشويس إن يوت إتطايوت إن أرشي إيرفس بابا آفا (...) ماري بي إكليروس نيم بي لاؤس تيرف أوجاي خين إبشويس جي آمين إس إيشوبي.</a:t>
            </a:r>
            <a:endParaRPr lang="en-US" sz="2800" dirty="0" smtClean="0"/>
          </a:p>
        </p:txBody>
      </p:sp>
      <p:sp>
        <p:nvSpPr>
          <p:cNvPr id="21" name="TextBox 20"/>
          <p:cNvSpPr txBox="1"/>
          <p:nvPr/>
        </p:nvSpPr>
        <p:spPr>
          <a:xfrm>
            <a:off x="228600" y="262354"/>
            <a:ext cx="2895600" cy="584775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grace of our Lord Jesus Christ be with your saintly spirit, my lord, the honoured father, the high priest, Papa Abba (…). In the presence of a bishop or a metropolitan, the reader says</a:t>
            </a:r>
          </a:p>
          <a:p>
            <a:pPr algn="l"/>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our father, the bishop (the metropolitan), Abba (…).</a:t>
            </a:r>
          </a:p>
          <a:p>
            <a:pPr algn="l"/>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May the clergy and all the people be safe in the Lord. Amen. So be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52473"/>
            <a:ext cx="27432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الكاثوليكون من ابينا (يعقوب، يهوذا، بطرس، يوحنا)، يا أحبائى</a:t>
            </a:r>
          </a:p>
        </p:txBody>
      </p:sp>
      <p:sp>
        <p:nvSpPr>
          <p:cNvPr id="15" name="TextBox 14"/>
          <p:cNvSpPr txBox="1"/>
          <p:nvPr/>
        </p:nvSpPr>
        <p:spPr>
          <a:xfrm>
            <a:off x="3219450" y="252472"/>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كاثوليكون بينيوت (...) نامين راتي</a:t>
            </a:r>
            <a:endParaRPr lang="ar-EG" sz="3200" dirty="0" smtClean="0"/>
          </a:p>
        </p:txBody>
      </p:sp>
      <p:sp>
        <p:nvSpPr>
          <p:cNvPr id="16" name="TextBox 15"/>
          <p:cNvSpPr txBox="1"/>
          <p:nvPr/>
        </p:nvSpPr>
        <p:spPr>
          <a:xfrm>
            <a:off x="228600" y="252472"/>
            <a:ext cx="2895600" cy="209288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catholic epistle of our father(St. James/Judah/Peter/John), my beloved</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9" name="TextBox 8"/>
          <p:cNvSpPr txBox="1"/>
          <p:nvPr/>
        </p:nvSpPr>
        <p:spPr>
          <a:xfrm>
            <a:off x="3276600" y="2362200"/>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ctr"/>
            <a:r>
              <a:rPr lang="ar-EG" sz="3200" dirty="0" smtClean="0"/>
              <a:t>الكاثوليكون</a:t>
            </a:r>
          </a:p>
        </p:txBody>
      </p:sp>
      <p:sp>
        <p:nvSpPr>
          <p:cNvPr id="10" name="TextBox 9"/>
          <p:cNvSpPr txBox="1"/>
          <p:nvPr/>
        </p:nvSpPr>
        <p:spPr>
          <a:xfrm>
            <a:off x="6172200" y="3048001"/>
            <a:ext cx="2743200" cy="304698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لا تحبوا العالم ولا </a:t>
            </a:r>
            <a:br>
              <a:rPr lang="ar-EG" sz="3200" dirty="0" smtClean="0"/>
            </a:br>
            <a:r>
              <a:rPr lang="ar-EG" sz="3200" dirty="0" smtClean="0"/>
              <a:t>الأشياء التي في العالم العالم يمضي وشهواته والذي يصنع إرادة الله</a:t>
            </a:r>
            <a:br>
              <a:rPr lang="ar-EG" sz="3200" dirty="0" smtClean="0"/>
            </a:br>
            <a:r>
              <a:rPr lang="ar-EG" sz="3200" dirty="0" smtClean="0"/>
              <a:t>يدوم إلى الأبد آمين</a:t>
            </a:r>
            <a:endParaRPr lang="en-US" sz="3200" dirty="0" smtClean="0"/>
          </a:p>
        </p:txBody>
      </p:sp>
      <p:sp>
        <p:nvSpPr>
          <p:cNvPr id="11" name="TextBox 10"/>
          <p:cNvSpPr txBox="1"/>
          <p:nvPr/>
        </p:nvSpPr>
        <p:spPr>
          <a:xfrm>
            <a:off x="3219450" y="3048000"/>
            <a:ext cx="2857500" cy="329320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نا إسنيو إمبير مينري بي كوزموس أوذي نيئتشوب خين بي كوزموس. بي</a:t>
            </a:r>
            <a:r>
              <a:rPr lang="ar-EG" sz="2600" dirty="0" smtClean="0"/>
              <a:t> </a:t>
            </a:r>
            <a:r>
              <a:rPr lang="ar-SA" sz="2600" dirty="0" smtClean="0"/>
              <a:t>كوزموس ناسيني نيم تيف إبيثيميا في ذي إتئيري إم إفئؤوش إم </a:t>
            </a:r>
            <a:br>
              <a:rPr lang="ar-SA" sz="2600" dirty="0" smtClean="0"/>
            </a:br>
            <a:r>
              <a:rPr lang="ar-SA" sz="2600" dirty="0" smtClean="0"/>
              <a:t>إفنوتي إفناشوبي شا إينيه آمين.</a:t>
            </a:r>
          </a:p>
        </p:txBody>
      </p:sp>
      <p:sp>
        <p:nvSpPr>
          <p:cNvPr id="19" name="TextBox 18"/>
          <p:cNvSpPr txBox="1"/>
          <p:nvPr/>
        </p:nvSpPr>
        <p:spPr>
          <a:xfrm>
            <a:off x="228600" y="3048000"/>
            <a:ext cx="2895600" cy="304698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Do not love the world nor the things in the world. The world passes away, and its desires; but he who does the will of God abides forever. Amen.</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trips(downLeft)">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strips(downLeft)">
                                      <p:cBhvr>
                                        <p:cTn id="23" dur="500"/>
                                        <p:tgtEl>
                                          <p:spTgt spid="10"/>
                                        </p:tgtEl>
                                      </p:cBhvr>
                                    </p:animEffect>
                                  </p:childTnLst>
                                </p:cTn>
                              </p:par>
                              <p:par>
                                <p:cTn id="24" presetID="18" presetClass="entr" presetSubtype="12"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strips(downLeft)">
                                      <p:cBhvr>
                                        <p:cTn id="26" dur="500"/>
                                        <p:tgtEl>
                                          <p:spTgt spid="11"/>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9" grpId="0" animBg="1"/>
      <p:bldP spid="10" grpId="0" animBg="1"/>
      <p:bldP spid="11" grpId="0" animBg="1"/>
      <p:bldP spid="19"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السلام لك يا مريم الحمامة الحسنة التي ولدت الله لنا الكلمة</a:t>
            </a:r>
            <a:endParaRPr lang="ar-SA" sz="3200" dirty="0"/>
          </a:p>
        </p:txBody>
      </p:sp>
      <p:sp>
        <p:nvSpPr>
          <p:cNvPr id="20" name="TextBox 19"/>
          <p:cNvSpPr txBox="1"/>
          <p:nvPr/>
        </p:nvSpPr>
        <p:spPr>
          <a:xfrm>
            <a:off x="3219450" y="228600"/>
            <a:ext cx="28575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شيرى نى ماريا: تى إتشرومبى إثنيوس: ثى إيطاس ميسى نان: إم إفنوتى بى لوغوس </a:t>
            </a:r>
            <a:endParaRPr lang="en-US" sz="2800" dirty="0" smtClean="0"/>
          </a:p>
        </p:txBody>
      </p:sp>
      <p:sp>
        <p:nvSpPr>
          <p:cNvPr id="21" name="TextBox 20"/>
          <p:cNvSpPr txBox="1"/>
          <p:nvPr/>
        </p:nvSpPr>
        <p:spPr>
          <a:xfrm>
            <a:off x="228600" y="262354"/>
            <a:ext cx="2895600" cy="224676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Hail to you, </a:t>
            </a:r>
          </a:p>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Mary, the fair dove who has borne unto us God the logos</a:t>
            </a:r>
          </a:p>
        </p:txBody>
      </p:sp>
      <p:sp>
        <p:nvSpPr>
          <p:cNvPr id="7" name="TextBox 6"/>
          <p:cNvSpPr txBox="1"/>
          <p:nvPr/>
        </p:nvSpPr>
        <p:spPr>
          <a:xfrm>
            <a:off x="6172200" y="2667000"/>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مبارك انت بالحقيقة مع ابيك الصالح و الروح القدس لانك اتيت و خلصتنا. ارحمنا</a:t>
            </a:r>
            <a:endParaRPr lang="ar-SA" sz="3200" dirty="0" smtClean="0"/>
          </a:p>
        </p:txBody>
      </p:sp>
      <p:sp>
        <p:nvSpPr>
          <p:cNvPr id="8" name="TextBox 7"/>
          <p:cNvSpPr txBox="1"/>
          <p:nvPr/>
        </p:nvSpPr>
        <p:spPr>
          <a:xfrm>
            <a:off x="3219450" y="2700753"/>
            <a:ext cx="2857500" cy="224676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إك إزماروؤت آليثوس نيم بيك يوت إن آغاثوس نيم بى إبنيفما إثؤواب جى آك إى آك سوتى إممون</a:t>
            </a:r>
            <a:endParaRPr lang="en-US" sz="2800" dirty="0" smtClean="0"/>
          </a:p>
        </p:txBody>
      </p:sp>
      <p:sp>
        <p:nvSpPr>
          <p:cNvPr id="9" name="TextBox 8"/>
          <p:cNvSpPr txBox="1"/>
          <p:nvPr/>
        </p:nvSpPr>
        <p:spPr>
          <a:xfrm>
            <a:off x="228600" y="2700753"/>
            <a:ext cx="2895600" cy="353943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are you in truth, with your good Father and the Holy spirit, for you have come and saved us. Have mercy upon 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52473"/>
            <a:ext cx="27432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أعمال آبائنا الرسل بركتهم المقدسة </a:t>
            </a:r>
            <a:br>
              <a:rPr lang="ar-EG" sz="3200" dirty="0" smtClean="0"/>
            </a:br>
            <a:r>
              <a:rPr lang="ar-EG" sz="3200" dirty="0" smtClean="0"/>
              <a:t>تكون معنا</a:t>
            </a:r>
          </a:p>
        </p:txBody>
      </p:sp>
      <p:sp>
        <p:nvSpPr>
          <p:cNvPr id="15" name="TextBox 14"/>
          <p:cNvSpPr txBox="1"/>
          <p:nvPr/>
        </p:nvSpPr>
        <p:spPr>
          <a:xfrm>
            <a:off x="3219450" y="252472"/>
            <a:ext cx="2857500" cy="181588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إبركسيس إنتي نين يوتي إن آبوسطولوس إيري إزمو إثؤواب شوبي نيمان</a:t>
            </a:r>
            <a:endParaRPr lang="en-US" sz="2800" dirty="0" smtClean="0"/>
          </a:p>
        </p:txBody>
      </p:sp>
      <p:sp>
        <p:nvSpPr>
          <p:cNvPr id="16" name="TextBox 15"/>
          <p:cNvSpPr txBox="1"/>
          <p:nvPr/>
        </p:nvSpPr>
        <p:spPr>
          <a:xfrm>
            <a:off x="228600" y="252472"/>
            <a:ext cx="2895600" cy="209288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Acts of our fathers the apostles, may their blessings be with us</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9" name="TextBox 8"/>
          <p:cNvSpPr txBox="1"/>
          <p:nvPr/>
        </p:nvSpPr>
        <p:spPr>
          <a:xfrm>
            <a:off x="3276600" y="2463225"/>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ctr"/>
            <a:r>
              <a:rPr lang="ar-EG" sz="3200" dirty="0" smtClean="0"/>
              <a:t>الابركسيس</a:t>
            </a:r>
          </a:p>
        </p:txBody>
      </p:sp>
      <p:sp>
        <p:nvSpPr>
          <p:cNvPr id="10" name="TextBox 9"/>
          <p:cNvSpPr txBox="1"/>
          <p:nvPr/>
        </p:nvSpPr>
        <p:spPr>
          <a:xfrm>
            <a:off x="6172200" y="3216058"/>
            <a:ext cx="27432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كلمة الرب تنمو وتكثر</a:t>
            </a:r>
            <a:r>
              <a:rPr lang="en-US" sz="3200" dirty="0" smtClean="0"/>
              <a:t> </a:t>
            </a:r>
            <a:r>
              <a:rPr lang="ar-SA" sz="3200" dirty="0" smtClean="0"/>
              <a:t>وتعز</a:t>
            </a:r>
            <a:r>
              <a:rPr lang="en-US" sz="3200" dirty="0" smtClean="0"/>
              <a:t> </a:t>
            </a:r>
            <a:r>
              <a:rPr lang="ar-SA" sz="3200" dirty="0" smtClean="0"/>
              <a:t>وتثبت في كنيسة الله المقدسة آمين</a:t>
            </a:r>
            <a:endParaRPr lang="en-US" sz="3200" dirty="0" smtClean="0"/>
          </a:p>
        </p:txBody>
      </p:sp>
      <p:sp>
        <p:nvSpPr>
          <p:cNvPr id="11" name="TextBox 10"/>
          <p:cNvSpPr txBox="1"/>
          <p:nvPr/>
        </p:nvSpPr>
        <p:spPr>
          <a:xfrm>
            <a:off x="3219450" y="3216057"/>
            <a:ext cx="2857500" cy="310854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بي ساجي ذى إنتي إبشويس إفئي آى آى أووه إفئي آشاي إفئي أما هي أووه إفئي تاجرو خين تي آجيا إن إككليسيا إنتي إفنوتي آمين.</a:t>
            </a:r>
          </a:p>
        </p:txBody>
      </p:sp>
      <p:sp>
        <p:nvSpPr>
          <p:cNvPr id="19" name="TextBox 18"/>
          <p:cNvSpPr txBox="1"/>
          <p:nvPr/>
        </p:nvSpPr>
        <p:spPr>
          <a:xfrm>
            <a:off x="228600" y="3216057"/>
            <a:ext cx="2895600" cy="310854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word of the Lord shall grow, multiply, be mighty, and be confirmed in the holy Church of God. Amen.</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trips(downLeft)">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strips(downLeft)">
                                      <p:cBhvr>
                                        <p:cTn id="23" dur="500"/>
                                        <p:tgtEl>
                                          <p:spTgt spid="10"/>
                                        </p:tgtEl>
                                      </p:cBhvr>
                                    </p:animEffect>
                                  </p:childTnLst>
                                </p:cTn>
                              </p:par>
                              <p:par>
                                <p:cTn id="24" presetID="18" presetClass="entr" presetSubtype="12"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strips(downLeft)">
                                      <p:cBhvr>
                                        <p:cTn id="26" dur="500"/>
                                        <p:tgtEl>
                                          <p:spTgt spid="11"/>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9" grpId="0" animBg="1"/>
      <p:bldP spid="10" grpId="0" animBg="1"/>
      <p:bldP spid="11" grpId="0" animBg="1"/>
      <p:bldP spid="1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3352800" y="228600"/>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ctr"/>
            <a:r>
              <a:rPr lang="ar-EG" sz="3200" dirty="0" smtClean="0"/>
              <a:t>السنكسار</a:t>
            </a:r>
            <a:endParaRPr lang="ar-SA" sz="3200" dirty="0"/>
          </a:p>
        </p:txBody>
      </p:sp>
      <p:sp>
        <p:nvSpPr>
          <p:cNvPr id="20" name="TextBox 19"/>
          <p:cNvSpPr txBox="1"/>
          <p:nvPr/>
        </p:nvSpPr>
        <p:spPr>
          <a:xfrm>
            <a:off x="3276600" y="990600"/>
            <a:ext cx="28575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(بسم الآب والإبن والروح القدس الإله الواحد آمين اليوم (…) من شهر (…) أحسن الله (من 1-15 يقال) استقباله (من 16-30 يقال) إنقضاءه وأعاده علينا وعليكم ونحن متمتعين بهدوء وإطمئنان مغفوري الخطايا والزلات من قبل مراحم الرب يا آبائي وإخوتي آمين)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28600"/>
            <a:ext cx="2743200" cy="378565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قدوس الله قدوس </a:t>
            </a:r>
            <a:br>
              <a:rPr lang="ar-EG" sz="3000" dirty="0" smtClean="0"/>
            </a:br>
            <a:r>
              <a:rPr lang="ar-EG" sz="3000" dirty="0" smtClean="0"/>
              <a:t>القوي قدوس الذي </a:t>
            </a:r>
            <a:br>
              <a:rPr lang="ar-EG" sz="3000" dirty="0" smtClean="0"/>
            </a:br>
            <a:r>
              <a:rPr lang="ar-EG" sz="3000" dirty="0" smtClean="0"/>
              <a:t>لا يموت يا من ولد من</a:t>
            </a:r>
            <a:r>
              <a:rPr lang="en-US" sz="3000" dirty="0" smtClean="0"/>
              <a:t> </a:t>
            </a:r>
            <a:r>
              <a:rPr lang="ar-EG" sz="3000" dirty="0" smtClean="0"/>
              <a:t>العذراء ارحمنا</a:t>
            </a:r>
            <a:endParaRPr lang="en-US" sz="3000" dirty="0" smtClean="0"/>
          </a:p>
          <a:p>
            <a:pPr algn="r"/>
            <a:r>
              <a:rPr lang="ar-EG" sz="3000" dirty="0" smtClean="0"/>
              <a:t>قدوس الله قدوس </a:t>
            </a:r>
            <a:br>
              <a:rPr lang="ar-EG" sz="3000" dirty="0" smtClean="0"/>
            </a:br>
            <a:r>
              <a:rPr lang="ar-EG" sz="3000" dirty="0" smtClean="0"/>
              <a:t>القوي قدوس الذي </a:t>
            </a:r>
            <a:br>
              <a:rPr lang="ar-EG" sz="3000" dirty="0" smtClean="0"/>
            </a:br>
            <a:r>
              <a:rPr lang="ar-EG" sz="3000" dirty="0" smtClean="0"/>
              <a:t>لا يموت يا من صلب </a:t>
            </a:r>
            <a:br>
              <a:rPr lang="ar-EG" sz="3000" dirty="0" smtClean="0"/>
            </a:br>
            <a:r>
              <a:rPr lang="ar-EG" sz="3000" dirty="0" smtClean="0"/>
              <a:t>عنا ارحمنا</a:t>
            </a:r>
            <a:endParaRPr lang="en-US" sz="3000" dirty="0" smtClean="0"/>
          </a:p>
        </p:txBody>
      </p:sp>
      <p:sp>
        <p:nvSpPr>
          <p:cNvPr id="15" name="TextBox 14"/>
          <p:cNvSpPr txBox="1"/>
          <p:nvPr/>
        </p:nvSpPr>
        <p:spPr>
          <a:xfrm>
            <a:off x="3219450" y="247699"/>
            <a:ext cx="2857500" cy="517064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آجيوس. أوثيئوس. آجيوس إس شيروس آجيوس أثاناطوس أو إكبار ثينو جينيتيس </a:t>
            </a:r>
            <a:br>
              <a:rPr lang="ar-SA" sz="3000" dirty="0" smtClean="0"/>
            </a:br>
            <a:r>
              <a:rPr lang="ar-SA" sz="3000" dirty="0" smtClean="0"/>
              <a:t>إليسون إيماس. </a:t>
            </a:r>
            <a:endParaRPr lang="en-US" sz="3000" dirty="0" smtClean="0"/>
          </a:p>
          <a:p>
            <a:pPr algn="r"/>
            <a:r>
              <a:rPr lang="ar-SA" sz="3000" dirty="0" smtClean="0"/>
              <a:t> آجيوس. أوثيئوس. آجيوس إس شيروس آجيوس أثاناطوس </a:t>
            </a:r>
            <a:br>
              <a:rPr lang="ar-SA" sz="3000" dirty="0" smtClean="0"/>
            </a:br>
            <a:r>
              <a:rPr lang="ar-SA" sz="3000" dirty="0" smtClean="0"/>
              <a:t>أو إسطفروتيس ذي إيماس إليسون إيماس. </a:t>
            </a:r>
            <a:endParaRPr lang="en-US" sz="3000" dirty="0" smtClean="0"/>
          </a:p>
        </p:txBody>
      </p:sp>
      <p:sp>
        <p:nvSpPr>
          <p:cNvPr id="16" name="TextBox 15"/>
          <p:cNvSpPr txBox="1"/>
          <p:nvPr/>
        </p:nvSpPr>
        <p:spPr>
          <a:xfrm>
            <a:off x="228600" y="247699"/>
            <a:ext cx="2895600" cy="563231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Holy God, Holy Mighty, Holy Immortal, Who was born of the Virgin, have mercy on us. </a:t>
            </a:r>
          </a:p>
          <a:p>
            <a:pPr algn="l"/>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Holy God, Holy Mighty, Holy Immortal, Who was crucified for us, have mercy on us. </a:t>
            </a:r>
          </a:p>
        </p:txBody>
      </p:sp>
      <p:sp>
        <p:nvSpPr>
          <p:cNvPr id="9" name="TextBox 8">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0" name="TextBox 9">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صلوا من أجل هذه </a:t>
            </a:r>
            <a:br>
              <a:rPr lang="ar-EG" sz="3200" dirty="0" smtClean="0"/>
            </a:br>
            <a:r>
              <a:rPr lang="ar-EG" sz="3200" dirty="0" smtClean="0"/>
              <a:t>القرابين المقدسة الكريمة وتقدماتنا والذين قدموها</a:t>
            </a:r>
            <a:br>
              <a:rPr lang="ar-EG" sz="3200" dirty="0" smtClean="0"/>
            </a:br>
            <a:r>
              <a:rPr lang="ar-EG" sz="3200" dirty="0" smtClean="0"/>
              <a:t>يا رب ارحم</a:t>
            </a:r>
            <a:endParaRPr lang="ar-SA" sz="3200" dirty="0"/>
          </a:p>
        </p:txBody>
      </p:sp>
      <p:sp>
        <p:nvSpPr>
          <p:cNvPr id="8" name="TextBox 7"/>
          <p:cNvSpPr txBox="1"/>
          <p:nvPr/>
        </p:nvSpPr>
        <p:spPr>
          <a:xfrm>
            <a:off x="3219450" y="152400"/>
            <a:ext cx="2857500" cy="353943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إبروس إفئكساستى إيبيرتون آجيون تيميون ذورون توطون كى ثيسيون إيمون كى إبروس فيرون طون.</a:t>
            </a:r>
            <a:endParaRPr lang="en-US" sz="3200" dirty="0" smtClean="0"/>
          </a:p>
          <a:p>
            <a:pPr algn="r"/>
            <a:r>
              <a:rPr lang="ar-EG" sz="3200" dirty="0" smtClean="0"/>
              <a:t> كيريى إليسون.</a:t>
            </a:r>
            <a:endParaRPr lang="en-US" sz="3200" dirty="0" smtClean="0"/>
          </a:p>
        </p:txBody>
      </p:sp>
      <p:sp>
        <p:nvSpPr>
          <p:cNvPr id="9" name="TextBox 8"/>
          <p:cNvSpPr txBox="1"/>
          <p:nvPr/>
        </p:nvSpPr>
        <p:spPr>
          <a:xfrm>
            <a:off x="228600" y="152400"/>
            <a:ext cx="2895600" cy="403187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latin typeface="Times New Roman" pitchFamily="18" charset="0"/>
                <a:cs typeface="Times New Roman" pitchFamily="18" charset="0"/>
              </a:rPr>
              <a:t>Pray for these holy and Precious gifts, our sacrifices, and those who have brought them. Lord have mercy.</a:t>
            </a:r>
          </a:p>
        </p:txBody>
      </p:sp>
      <p:sp>
        <p:nvSpPr>
          <p:cNvPr id="12" name="TextBox 11">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28600"/>
            <a:ext cx="2743200" cy="517064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قدوس الله قدوس </a:t>
            </a:r>
            <a:br>
              <a:rPr lang="ar-EG" sz="3000" dirty="0" smtClean="0"/>
            </a:br>
            <a:r>
              <a:rPr lang="ar-EG" sz="3000" dirty="0" smtClean="0"/>
              <a:t>القوي قدوس الذي </a:t>
            </a:r>
            <a:br>
              <a:rPr lang="ar-EG" sz="3000" dirty="0" smtClean="0"/>
            </a:br>
            <a:r>
              <a:rPr lang="ar-EG" sz="3000" dirty="0" smtClean="0"/>
              <a:t>لا يموت يا من قام من</a:t>
            </a:r>
            <a:r>
              <a:rPr lang="en-US" sz="3000" dirty="0" smtClean="0"/>
              <a:t> </a:t>
            </a:r>
            <a:r>
              <a:rPr lang="ar-EG" sz="3000" dirty="0" smtClean="0"/>
              <a:t>الأموات وصعد إلى السموات ارحمنا</a:t>
            </a:r>
            <a:r>
              <a:rPr lang="en-US" sz="3000" dirty="0" smtClean="0"/>
              <a:t> </a:t>
            </a:r>
          </a:p>
          <a:p>
            <a:pPr algn="r"/>
            <a:r>
              <a:rPr lang="ar-SA" sz="3000" dirty="0" smtClean="0"/>
              <a:t>المجد للآب والإبن والروح القدس الآن وكل اوان وإلى دهر الدهور أمين</a:t>
            </a:r>
            <a:br>
              <a:rPr lang="ar-SA" sz="3000" dirty="0" smtClean="0"/>
            </a:br>
            <a:r>
              <a:rPr lang="ar-SA" sz="3000" dirty="0" smtClean="0"/>
              <a:t>أيها الثالوث </a:t>
            </a:r>
            <a:br>
              <a:rPr lang="ar-SA" sz="3000" dirty="0" smtClean="0"/>
            </a:br>
            <a:r>
              <a:rPr lang="ar-SA" sz="3000" dirty="0" smtClean="0"/>
              <a:t>المقدس ارحمنا</a:t>
            </a:r>
            <a:endParaRPr lang="en-US" sz="3000" dirty="0" smtClean="0"/>
          </a:p>
        </p:txBody>
      </p:sp>
      <p:sp>
        <p:nvSpPr>
          <p:cNvPr id="15" name="TextBox 14"/>
          <p:cNvSpPr txBox="1"/>
          <p:nvPr/>
        </p:nvSpPr>
        <p:spPr>
          <a:xfrm>
            <a:off x="3219450" y="247699"/>
            <a:ext cx="2857500" cy="6124754"/>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آجيوس. أوثيئوس. آجيوس إس شيروس آجيوس أثاناطوس أو أناسطاس إيك طون نيكرون كي أنيلثون يسطوس أورانوس </a:t>
            </a:r>
            <a:br>
              <a:rPr lang="ar-SA" sz="2800" dirty="0" smtClean="0"/>
            </a:br>
            <a:r>
              <a:rPr lang="ar-SA" sz="2800" dirty="0" smtClean="0"/>
              <a:t>إليسون إيماس.</a:t>
            </a:r>
            <a:endParaRPr lang="en-US" sz="2800" dirty="0" smtClean="0"/>
          </a:p>
          <a:p>
            <a:pPr algn="r"/>
            <a:r>
              <a:rPr lang="ar-SA" sz="2800" dirty="0" smtClean="0"/>
              <a:t>ذو كسابتري كي إيوكي آجيو إبنيفماتي كي نين كي آإي كي إسطوس إى أوناس طون إى أونون آمين. آجيا إترياس </a:t>
            </a:r>
            <a:br>
              <a:rPr lang="ar-SA" sz="2800" dirty="0" smtClean="0"/>
            </a:br>
            <a:r>
              <a:rPr lang="ar-SA" sz="2800" dirty="0" smtClean="0"/>
              <a:t>إليسون إيماس.</a:t>
            </a:r>
          </a:p>
        </p:txBody>
      </p:sp>
      <p:sp>
        <p:nvSpPr>
          <p:cNvPr id="16" name="TextBox 15"/>
          <p:cNvSpPr txBox="1"/>
          <p:nvPr/>
        </p:nvSpPr>
        <p:spPr>
          <a:xfrm>
            <a:off x="228600" y="247699"/>
            <a:ext cx="2895600" cy="569386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Holy God, Holy Mighty, Holy Immortal, Who rose from the dead and ascended into the heavens, have mercy on us.</a:t>
            </a:r>
          </a:p>
          <a:p>
            <a:pPr rtl="1"/>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Glory to the Father, and to the Son, and to the Holy Spirit, now and forever and unto the ages of all ages. Amen.</a:t>
            </a:r>
          </a:p>
        </p:txBody>
      </p:sp>
      <p:sp>
        <p:nvSpPr>
          <p:cNvPr id="9" name="TextBox 8">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0" name="TextBox 9">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2" descr="D:\Photo 1\church\Photo\Apocalypse%20&amp;%20easter%20liturgey%20139_resiz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0"/>
            <a:ext cx="92202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014473"/>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صلوا.</a:t>
            </a:r>
            <a:endParaRPr lang="en-US" dirty="0"/>
          </a:p>
        </p:txBody>
      </p:sp>
      <p:sp>
        <p:nvSpPr>
          <p:cNvPr id="24" name="TextBox 23"/>
          <p:cNvSpPr txBox="1"/>
          <p:nvPr/>
        </p:nvSpPr>
        <p:spPr>
          <a:xfrm>
            <a:off x="3219450" y="1014472"/>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إشليل</a:t>
            </a:r>
            <a:endParaRPr lang="en-US" dirty="0"/>
          </a:p>
        </p:txBody>
      </p:sp>
      <p:sp>
        <p:nvSpPr>
          <p:cNvPr id="25" name="TextBox 24"/>
          <p:cNvSpPr txBox="1"/>
          <p:nvPr/>
        </p:nvSpPr>
        <p:spPr>
          <a:xfrm>
            <a:off x="228600" y="1014472"/>
            <a:ext cx="28956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Pray.</a:t>
            </a:r>
          </a:p>
        </p:txBody>
      </p:sp>
      <p:sp>
        <p:nvSpPr>
          <p:cNvPr id="26" name="TextBox 25"/>
          <p:cNvSpPr txBox="1"/>
          <p:nvPr/>
        </p:nvSpPr>
        <p:spPr>
          <a:xfrm>
            <a:off x="6172200" y="1894583"/>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للصلاة قفوا.</a:t>
            </a:r>
            <a:endParaRPr lang="en-US" dirty="0"/>
          </a:p>
        </p:txBody>
      </p:sp>
      <p:sp>
        <p:nvSpPr>
          <p:cNvPr id="27" name="TextBox 26"/>
          <p:cNvSpPr txBox="1"/>
          <p:nvPr/>
        </p:nvSpPr>
        <p:spPr>
          <a:xfrm>
            <a:off x="3219450" y="1894582"/>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إيبى إبروس إفكى إستاثيتى</a:t>
            </a:r>
          </a:p>
        </p:txBody>
      </p:sp>
      <p:sp>
        <p:nvSpPr>
          <p:cNvPr id="28" name="TextBox 27"/>
          <p:cNvSpPr txBox="1"/>
          <p:nvPr/>
        </p:nvSpPr>
        <p:spPr>
          <a:xfrm>
            <a:off x="228600" y="18945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Stand up for prayer.</a:t>
            </a:r>
          </a:p>
        </p:txBody>
      </p:sp>
      <p:sp>
        <p:nvSpPr>
          <p:cNvPr id="29" name="TextBox 28"/>
          <p:cNvSpPr txBox="1"/>
          <p:nvPr/>
        </p:nvSpPr>
        <p:spPr>
          <a:xfrm>
            <a:off x="6172200" y="32557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30" name="TextBox 29"/>
          <p:cNvSpPr txBox="1"/>
          <p:nvPr/>
        </p:nvSpPr>
        <p:spPr>
          <a:xfrm>
            <a:off x="3219450" y="32557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31" name="TextBox 30"/>
          <p:cNvSpPr txBox="1"/>
          <p:nvPr/>
        </p:nvSpPr>
        <p:spPr>
          <a:xfrm>
            <a:off x="228600" y="32557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32" name="TextBox 31"/>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33" name="TextBox 32"/>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34" name="TextBox 33"/>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strips(downLeft)">
                                      <p:cBhvr>
                                        <p:cTn id="18" dur="500"/>
                                        <p:tgtEl>
                                          <p:spTgt spid="2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strips(downLeft)">
                                      <p:cBhvr>
                                        <p:cTn id="21" dur="500"/>
                                        <p:tgtEl>
                                          <p:spTgt spid="27"/>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strips(downLeft)">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strips(downLeft)">
                                      <p:cBhvr>
                                        <p:cTn id="29" dur="500"/>
                                        <p:tgtEl>
                                          <p:spTgt spid="2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strips(downLeft)">
                                      <p:cBhvr>
                                        <p:cTn id="32" dur="500"/>
                                        <p:tgtEl>
                                          <p:spTgt spid="3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strips(downLeft)">
                                      <p:cBhvr>
                                        <p:cTn id="35" dur="500"/>
                                        <p:tgtEl>
                                          <p:spTgt spid="31"/>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strips(downLeft)">
                                      <p:cBhvr>
                                        <p:cTn id="40" dur="500"/>
                                        <p:tgtEl>
                                          <p:spTgt spid="32"/>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strips(downLeft)">
                                      <p:cBhvr>
                                        <p:cTn id="43" dur="500"/>
                                        <p:tgtEl>
                                          <p:spTgt spid="33"/>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34"/>
                                        </p:tgtEl>
                                        <p:attrNameLst>
                                          <p:attrName>style.visibility</p:attrName>
                                        </p:attrNameLst>
                                      </p:cBhvr>
                                      <p:to>
                                        <p:strVal val="visible"/>
                                      </p:to>
                                    </p:set>
                                    <p:animEffect transition="in" filter="strips(downLeft)">
                                      <p:cBhvr>
                                        <p:cTn id="4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أيها السيد الرب يسوع </a:t>
            </a:r>
            <a:br>
              <a:rPr lang="ar-SA" sz="2600" dirty="0" smtClean="0"/>
            </a:br>
            <a:r>
              <a:rPr lang="ar-SA" sz="2600" dirty="0" smtClean="0"/>
              <a:t>المسيح إلهنا الذي قال لتلاميذه القديسين المكرمين و</a:t>
            </a:r>
            <a:r>
              <a:rPr lang="en-US" sz="2600" dirty="0" smtClean="0"/>
              <a:t> </a:t>
            </a:r>
            <a:r>
              <a:rPr lang="ar-SA" sz="2600" dirty="0" smtClean="0"/>
              <a:t>رسله الطهار إن أنبياء وأبرارًا كثيرين إشتهوا أن يروا ما أنتم ترون ولم يروا و</a:t>
            </a:r>
            <a:r>
              <a:rPr lang="en-US" sz="2600" dirty="0" smtClean="0"/>
              <a:t> </a:t>
            </a:r>
            <a:r>
              <a:rPr lang="ar-SA" sz="2600" dirty="0" smtClean="0"/>
              <a:t>أن يسمعوا ما أنتم تسمعون ولم يسمعوا أما أنتم فطوبي لأعينكم لأنها</a:t>
            </a:r>
            <a:br>
              <a:rPr lang="ar-SA" sz="2600" dirty="0" smtClean="0"/>
            </a:br>
            <a:r>
              <a:rPr lang="ar-SA" sz="2600" dirty="0" smtClean="0"/>
              <a:t>تبصر ولآذانكم لأنها </a:t>
            </a:r>
            <a:br>
              <a:rPr lang="ar-SA" sz="2600" dirty="0" smtClean="0"/>
            </a:br>
            <a:r>
              <a:rPr lang="ar-SA" sz="2600" dirty="0" smtClean="0"/>
              <a:t>تسمع فلنستحق أن نسمع ونعمل باناجيلك المقدسة بطلبات قديسيك</a:t>
            </a:r>
            <a:endParaRPr lang="ar-SA" sz="2600" dirty="0"/>
          </a:p>
        </p:txBody>
      </p:sp>
      <p:sp>
        <p:nvSpPr>
          <p:cNvPr id="20" name="TextBox 19"/>
          <p:cNvSpPr txBox="1"/>
          <p:nvPr/>
        </p:nvSpPr>
        <p:spPr>
          <a:xfrm>
            <a:off x="3219450" y="228600"/>
            <a:ext cx="28575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200" dirty="0" smtClean="0"/>
              <a:t>إفنيب إبشويس إيسوس بى إخرستوس بيننوتى فيئيتاف جوس إننيف آجيوس إتطايوت إم ماثيتيس أووه إن أبوسطولوس إثؤواب جى هان ميش إم إبروفيتيس نيم هان إثمى أفئير ابيثيمين إيناف إينيئيتيتين ناف إيروؤو أووه إمبو ناف أووه إيسوتيم إينيئتيتين سوتيم إيروؤو أووه إمبو سوتيم إنثوتين ذى أؤو نياتو إننيتين فال جي سيناف نيم نيتين ماشج جي سيسوتيم مارين إيرإب إم إبشا إن سوتيم أووه إى إيرى إن نيك إف أنجيليون إثؤواب خين طفه إنتى نى إثؤواب إنتاك.</a:t>
            </a:r>
            <a:endParaRPr lang="en-US" sz="2200" dirty="0" smtClean="0"/>
          </a:p>
        </p:txBody>
      </p:sp>
      <p:sp>
        <p:nvSpPr>
          <p:cNvPr id="21" name="TextBox 20"/>
          <p:cNvSpPr txBox="1"/>
          <p:nvPr/>
        </p:nvSpPr>
        <p:spPr>
          <a:xfrm>
            <a:off x="228600" y="262354"/>
            <a:ext cx="28956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Master Lord Jesus Christ our God, Who said to His saintly disciples, and honored apostles, “Many prophets and righteous men have desired to see the things which you see, and have not seen them, and to hear the things which you hear and have not heard them. But blessed are your eyes for they see and your ears for they hear. May we be worthy to hear and act according to Your Holy Gospel through the prayers of Your saints.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894583"/>
            <a:ext cx="27432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صلوا من أجل الإنجيل المقدس.</a:t>
            </a:r>
            <a:endParaRPr lang="en-US" dirty="0"/>
          </a:p>
        </p:txBody>
      </p:sp>
      <p:sp>
        <p:nvSpPr>
          <p:cNvPr id="27" name="TextBox 26"/>
          <p:cNvSpPr txBox="1"/>
          <p:nvPr/>
        </p:nvSpPr>
        <p:spPr>
          <a:xfrm>
            <a:off x="3219450" y="1894582"/>
            <a:ext cx="2857500" cy="147732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إبروس إف إكساستى إيبرتو أجيو إف أنجيليو. </a:t>
            </a:r>
            <a:endParaRPr lang="ar-SA" sz="3000" dirty="0"/>
          </a:p>
        </p:txBody>
      </p:sp>
      <p:sp>
        <p:nvSpPr>
          <p:cNvPr id="28" name="TextBox 27"/>
          <p:cNvSpPr txBox="1"/>
          <p:nvPr/>
        </p:nvSpPr>
        <p:spPr>
          <a:xfrm>
            <a:off x="228600" y="18945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Pray for the Holy Gospel.</a:t>
            </a:r>
            <a:endParaRPr lang="en-US" dirty="0"/>
          </a:p>
        </p:txBody>
      </p:sp>
      <p:sp>
        <p:nvSpPr>
          <p:cNvPr id="32" name="TextBox 31"/>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يا رب إرحم </a:t>
            </a:r>
            <a:endParaRPr lang="en-US" dirty="0"/>
          </a:p>
        </p:txBody>
      </p:sp>
      <p:sp>
        <p:nvSpPr>
          <p:cNvPr id="33" name="TextBox 32"/>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كيريى إليسون </a:t>
            </a:r>
            <a:endParaRPr lang="en-US" dirty="0"/>
          </a:p>
        </p:txBody>
      </p:sp>
      <p:sp>
        <p:nvSpPr>
          <p:cNvPr id="34" name="TextBox 33"/>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2" grpId="0" animBg="1"/>
      <p:bldP spid="33" grpId="0" animBg="1"/>
      <p:bldP spid="34"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أذكر أيضًا يا سيدنا كل الذين أمرونا أن نذكرهم في تضرعاتنا وطلباتنا التي نرفعها إليك أيها الرب إلهنا</a:t>
            </a:r>
            <a:r>
              <a:rPr lang="en-US" sz="3200" dirty="0" smtClean="0"/>
              <a:t> </a:t>
            </a:r>
            <a:r>
              <a:rPr lang="ar-SA" sz="3200" dirty="0" smtClean="0"/>
              <a:t>الذين سبقوا فرقدوا</a:t>
            </a:r>
            <a:br>
              <a:rPr lang="ar-SA" sz="3200" dirty="0" smtClean="0"/>
            </a:br>
            <a:r>
              <a:rPr lang="ar-SA" sz="3200" dirty="0" smtClean="0"/>
              <a:t>نيحهم المرضي إشفيهم</a:t>
            </a:r>
            <a:endParaRPr lang="ar-SA" sz="3200" dirty="0"/>
          </a:p>
        </p:txBody>
      </p:sp>
      <p:sp>
        <p:nvSpPr>
          <p:cNvPr id="20" name="TextBox 19"/>
          <p:cNvSpPr txBox="1"/>
          <p:nvPr/>
        </p:nvSpPr>
        <p:spPr>
          <a:xfrm>
            <a:off x="3219450" y="228600"/>
            <a:ext cx="28575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آرى إفمفيئى ذى اون بين نيب ان أؤون نيفين إيتاف هو نهين نان ائر بوميفئى خين نين تيهو نيم نين طفه إيتين إيرى إمموؤو إى إبشوى هازوك إبشويس بيننوتى. نيئتاف إير شورب إن إنكوت ما إمطون نؤو نى إتشونى ما تالتشوؤ. </a:t>
            </a:r>
            <a:endParaRPr lang="en-US" sz="3000" dirty="0" smtClean="0"/>
          </a:p>
        </p:txBody>
      </p:sp>
      <p:sp>
        <p:nvSpPr>
          <p:cNvPr id="21" name="TextBox 20"/>
          <p:cNvSpPr txBox="1"/>
          <p:nvPr/>
        </p:nvSpPr>
        <p:spPr>
          <a:xfrm>
            <a:off x="228600" y="262354"/>
            <a:ext cx="28956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Remember also, O our Master, all those who have asked us to remember them in our prayers and supplications which we offer up unto You, O Lord our God. Those who already fallen asleep, repose them.</a:t>
            </a:r>
          </a:p>
          <a:p>
            <a:pPr rtl="1"/>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Those who are sick, heal them.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لأنك انت هو حياتنا كلنا و</a:t>
            </a:r>
            <a:r>
              <a:rPr lang="en-US" sz="3000" dirty="0" smtClean="0"/>
              <a:t> </a:t>
            </a:r>
            <a:r>
              <a:rPr lang="ar-SA" sz="3000" dirty="0" smtClean="0"/>
              <a:t>خلاصنا كلنا ورجاؤنا كلنا</a:t>
            </a:r>
            <a:br>
              <a:rPr lang="ar-SA" sz="3000" dirty="0" smtClean="0"/>
            </a:br>
            <a:r>
              <a:rPr lang="ar-SA" sz="3000" dirty="0" smtClean="0"/>
              <a:t>وشفاؤنا كلنا وقيامتنا</a:t>
            </a:r>
            <a:br>
              <a:rPr lang="ar-SA" sz="3000" dirty="0" smtClean="0"/>
            </a:br>
            <a:r>
              <a:rPr lang="ar-SA" sz="3000" dirty="0" smtClean="0"/>
              <a:t>كلنا وانت الذي نرسل لك إلى فوق المجد والإكرام والسجود مع أبيك الصالح والروح القدس المحيي</a:t>
            </a:r>
            <a:r>
              <a:rPr lang="en-US" sz="3000" dirty="0" smtClean="0"/>
              <a:t> </a:t>
            </a:r>
            <a:r>
              <a:rPr lang="ar-SA" sz="3000" dirty="0" smtClean="0"/>
              <a:t>المساوي لك الآن وكل أوان وإلى دهر الدهور </a:t>
            </a:r>
            <a:br>
              <a:rPr lang="ar-SA" sz="3000" dirty="0" smtClean="0"/>
            </a:br>
            <a:r>
              <a:rPr lang="ar-SA" sz="3000" dirty="0" smtClean="0"/>
              <a:t>آمين</a:t>
            </a:r>
            <a:endParaRPr lang="ar-SA" sz="3000" dirty="0"/>
          </a:p>
        </p:txBody>
      </p:sp>
      <p:sp>
        <p:nvSpPr>
          <p:cNvPr id="20" name="TextBox 19"/>
          <p:cNvSpPr txBox="1"/>
          <p:nvPr/>
        </p:nvSpPr>
        <p:spPr>
          <a:xfrm>
            <a:off x="3219450" y="228600"/>
            <a:ext cx="28575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جى إنثوك غار بي بين أونخ تيرو نيم بين أوجاى تيرو نيم تين هلبيس تيرو نيم بين طالتشو تيرو نيم تين أناستاسيس تيرين. أووه إنثوك بى تين أو أورب ناك إى إبشوى إمبى أؤو نيم بى تايو نيم تى إبروس كينسيس نيم بيك يوت إن أغاثوس نيم بى إبنيفما إثؤواب إنريف تانخو أووه إن أوموسيوس نيماك تينو نيم إن سيو نيفين نى شا إينيه إنتى بى إينيه آمين. </a:t>
            </a:r>
            <a:endParaRPr lang="ar-SA" sz="2600" dirty="0"/>
          </a:p>
        </p:txBody>
      </p:sp>
      <p:sp>
        <p:nvSpPr>
          <p:cNvPr id="21" name="TextBox 20"/>
          <p:cNvSpPr txBox="1"/>
          <p:nvPr/>
        </p:nvSpPr>
        <p:spPr>
          <a:xfrm>
            <a:off x="228600" y="262354"/>
            <a:ext cx="28956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For You are the life of us all, the salvation of us all, the hope of us all, the healing of us all, and the resurrection of us all. And Thou art He to whom we ascribe the glory, the honour, and the worship, together with Thy Good Father and the Holy Spirit, the Life-Giver, Who is of One Essence with Thee. Now, and at all time, and unto the age of all ages. Amen.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762001"/>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المزمور لداود.</a:t>
            </a:r>
            <a:endParaRPr lang="en-US" dirty="0"/>
          </a:p>
        </p:txBody>
      </p:sp>
      <p:sp>
        <p:nvSpPr>
          <p:cNvPr id="27" name="TextBox 26"/>
          <p:cNvSpPr txBox="1"/>
          <p:nvPr/>
        </p:nvSpPr>
        <p:spPr>
          <a:xfrm>
            <a:off x="3219450" y="762000"/>
            <a:ext cx="28575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ابصالموس تو دافيد</a:t>
            </a:r>
            <a:endParaRPr lang="ar-SA" dirty="0"/>
          </a:p>
        </p:txBody>
      </p:sp>
      <p:sp>
        <p:nvSpPr>
          <p:cNvPr id="28" name="TextBox 27"/>
          <p:cNvSpPr txBox="1"/>
          <p:nvPr/>
        </p:nvSpPr>
        <p:spPr>
          <a:xfrm>
            <a:off x="228600" y="762000"/>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 psalm for David. </a:t>
            </a:r>
            <a:endParaRPr lang="en-US" dirty="0"/>
          </a:p>
        </p:txBody>
      </p:sp>
      <p:sp>
        <p:nvSpPr>
          <p:cNvPr id="29" name="TextBox 28"/>
          <p:cNvSpPr txBox="1"/>
          <p:nvPr/>
        </p:nvSpPr>
        <p:spPr>
          <a:xfrm>
            <a:off x="6172200" y="2133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هللويا.</a:t>
            </a:r>
            <a:endParaRPr lang="en-US" dirty="0"/>
          </a:p>
        </p:txBody>
      </p:sp>
      <p:sp>
        <p:nvSpPr>
          <p:cNvPr id="30" name="TextBox 29"/>
          <p:cNvSpPr txBox="1"/>
          <p:nvPr/>
        </p:nvSpPr>
        <p:spPr>
          <a:xfrm>
            <a:off x="3219450" y="2133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الليلويا</a:t>
            </a:r>
            <a:r>
              <a:rPr lang="ar-EG" dirty="0" smtClean="0"/>
              <a:t>.</a:t>
            </a:r>
            <a:endParaRPr lang="ar-SA" dirty="0"/>
          </a:p>
        </p:txBody>
      </p:sp>
      <p:sp>
        <p:nvSpPr>
          <p:cNvPr id="31" name="TextBox 30"/>
          <p:cNvSpPr txBox="1"/>
          <p:nvPr/>
        </p:nvSpPr>
        <p:spPr>
          <a:xfrm>
            <a:off x="228600" y="21336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Alleluia.</a:t>
            </a:r>
          </a:p>
        </p:txBody>
      </p:sp>
      <p:sp>
        <p:nvSpPr>
          <p:cNvPr id="32" name="TextBox 31"/>
          <p:cNvSpPr txBox="1"/>
          <p:nvPr/>
        </p:nvSpPr>
        <p:spPr>
          <a:xfrm>
            <a:off x="6172200" y="3271898"/>
            <a:ext cx="27432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قفوا بخوف الله لسماع الإنجيل المقدس.</a:t>
            </a:r>
            <a:endParaRPr lang="en-US" dirty="0"/>
          </a:p>
        </p:txBody>
      </p:sp>
      <p:sp>
        <p:nvSpPr>
          <p:cNvPr id="33" name="TextBox 32"/>
          <p:cNvSpPr txBox="1"/>
          <p:nvPr/>
        </p:nvSpPr>
        <p:spPr>
          <a:xfrm>
            <a:off x="3219450" y="3271897"/>
            <a:ext cx="28575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اسطاثيتي ميتا فوفو ثيوو اكوسومين تو اجيو ايف انجيليو</a:t>
            </a:r>
            <a:endParaRPr lang="en-US" dirty="0"/>
          </a:p>
        </p:txBody>
      </p:sp>
      <p:sp>
        <p:nvSpPr>
          <p:cNvPr id="34" name="TextBox 33"/>
          <p:cNvSpPr txBox="1"/>
          <p:nvPr/>
        </p:nvSpPr>
        <p:spPr>
          <a:xfrm>
            <a:off x="228600" y="3271897"/>
            <a:ext cx="28956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Stand with the fear of God. Let us hear the Holy Gospel.</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9"/>
                                        </p:tgtEl>
                                        <p:attrNameLst>
                                          <p:attrName>style.visibility</p:attrName>
                                        </p:attrNameLst>
                                      </p:cBhvr>
                                      <p:to>
                                        <p:strVal val="visible"/>
                                      </p:to>
                                    </p:set>
                                    <p:animEffect transition="in" filter="strips(downLeft)">
                                      <p:cBhvr>
                                        <p:cTn id="18" dur="500"/>
                                        <p:tgtEl>
                                          <p:spTgt spid="29"/>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strips(downLeft)">
                                      <p:cBhvr>
                                        <p:cTn id="21" dur="500"/>
                                        <p:tgtEl>
                                          <p:spTgt spid="30"/>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Effect transition="in" filter="strips(downLeft)">
                                      <p:cBhvr>
                                        <p:cTn id="24" dur="500"/>
                                        <p:tgtEl>
                                          <p:spTgt spid="31"/>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strips(downLeft)">
                                      <p:cBhvr>
                                        <p:cTn id="29" dur="500"/>
                                        <p:tgtEl>
                                          <p:spTgt spid="32"/>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3"/>
                                        </p:tgtEl>
                                        <p:attrNameLst>
                                          <p:attrName>style.visibility</p:attrName>
                                        </p:attrNameLst>
                                      </p:cBhvr>
                                      <p:to>
                                        <p:strVal val="visible"/>
                                      </p:to>
                                    </p:set>
                                    <p:animEffect transition="in" filter="strips(downLeft)">
                                      <p:cBhvr>
                                        <p:cTn id="32" dur="500"/>
                                        <p:tgtEl>
                                          <p:spTgt spid="33"/>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4"/>
                                        </p:tgtEl>
                                        <p:attrNameLst>
                                          <p:attrName>style.visibility</p:attrName>
                                        </p:attrNameLst>
                                      </p:cBhvr>
                                      <p:to>
                                        <p:strVal val="visible"/>
                                      </p:to>
                                    </p:set>
                                    <p:animEffect transition="in" filter="strips(downLeft)">
                                      <p:cBhvr>
                                        <p:cTn id="3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30" grpId="0" animBg="1"/>
      <p:bldP spid="31" grpId="0" animBg="1"/>
      <p:bldP spid="32" grpId="0" animBg="1"/>
      <p:bldP spid="33" grpId="0" animBg="1"/>
      <p:bldP spid="34"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مبارك الآتي باسم رب القوات يا رب </a:t>
            </a:r>
            <a:br>
              <a:rPr lang="ar-SA" sz="3200" dirty="0" smtClean="0"/>
            </a:br>
            <a:r>
              <a:rPr lang="ar-SA" sz="3200" dirty="0" smtClean="0"/>
              <a:t>بارك الفصل من </a:t>
            </a:r>
            <a:br>
              <a:rPr lang="ar-SA" sz="3200" dirty="0" smtClean="0"/>
            </a:br>
            <a:r>
              <a:rPr lang="ar-SA" sz="3200" dirty="0" smtClean="0"/>
              <a:t>الإنجيل المقدس من </a:t>
            </a:r>
            <a:br>
              <a:rPr lang="ar-SA" sz="3200" dirty="0" smtClean="0"/>
            </a:br>
            <a:r>
              <a:rPr lang="ar-SA" sz="3200" dirty="0" smtClean="0"/>
              <a:t>( …… )</a:t>
            </a:r>
            <a:endParaRPr lang="ar-SA" sz="3200" dirty="0"/>
          </a:p>
        </p:txBody>
      </p:sp>
      <p:sp>
        <p:nvSpPr>
          <p:cNvPr id="20" name="TextBox 19"/>
          <p:cNvSpPr txBox="1"/>
          <p:nvPr/>
        </p:nvSpPr>
        <p:spPr>
          <a:xfrm>
            <a:off x="3219450" y="228600"/>
            <a:ext cx="2857500" cy="403187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إف إزمارؤوت إنجى فيئثنيو خين إفران إم إبشويس إنتى نى جوم كيريى إفلو جيصون إك طو كاطا</a:t>
            </a:r>
            <a:br>
              <a:rPr lang="ar-SA" sz="3200" dirty="0" smtClean="0"/>
            </a:br>
            <a:r>
              <a:rPr lang="ar-SA" sz="3200" dirty="0" smtClean="0"/>
              <a:t>(…)آجيو إيف آنجيليون </a:t>
            </a:r>
            <a:br>
              <a:rPr lang="ar-SA" sz="3200" dirty="0" smtClean="0"/>
            </a:br>
            <a:r>
              <a:rPr lang="ar-SA" sz="3200" dirty="0" smtClean="0"/>
              <a:t>طوآناغوسما.</a:t>
            </a:r>
            <a:endParaRPr lang="en-US" sz="3200" dirty="0" smtClean="0"/>
          </a:p>
        </p:txBody>
      </p:sp>
      <p:sp>
        <p:nvSpPr>
          <p:cNvPr id="21" name="TextBox 20"/>
          <p:cNvSpPr txBox="1"/>
          <p:nvPr/>
        </p:nvSpPr>
        <p:spPr>
          <a:xfrm>
            <a:off x="228600" y="228600"/>
            <a:ext cx="28956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is He who comes in the name of the Lord of the powers, O Lord, bless the reading of the Holy Gospel from (...)</a:t>
            </a:r>
          </a:p>
        </p:txBody>
      </p:sp>
      <p:sp>
        <p:nvSpPr>
          <p:cNvPr id="7" name="TextBox 6"/>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المجد لك يا رب</a:t>
            </a:r>
            <a:endParaRPr lang="en-US" dirty="0"/>
          </a:p>
        </p:txBody>
      </p:sp>
      <p:sp>
        <p:nvSpPr>
          <p:cNvPr id="8" name="TextBox 7"/>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ذوكساسي كيريى</a:t>
            </a:r>
            <a:endParaRPr lang="en-US" dirty="0"/>
          </a:p>
        </p:txBody>
      </p:sp>
      <p:sp>
        <p:nvSpPr>
          <p:cNvPr id="9" name="TextBox 8"/>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Glory to you, O Lord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304801"/>
            <a:ext cx="2743200" cy="304698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قفوا بخوف الله لسماع الإنجيل المقدس.</a:t>
            </a:r>
            <a:r>
              <a:rPr lang="en-US" dirty="0" smtClean="0"/>
              <a:t> </a:t>
            </a:r>
            <a:r>
              <a:rPr lang="ar-EG" dirty="0" smtClean="0"/>
              <a:t>فصل من الانجيل لمعلمنا (...) البشير بركته على جميعنا.</a:t>
            </a:r>
            <a:endParaRPr lang="en-US" dirty="0"/>
          </a:p>
        </p:txBody>
      </p:sp>
      <p:sp>
        <p:nvSpPr>
          <p:cNvPr id="33" name="TextBox 32"/>
          <p:cNvSpPr txBox="1"/>
          <p:nvPr/>
        </p:nvSpPr>
        <p:spPr>
          <a:xfrm>
            <a:off x="3219450" y="304800"/>
            <a:ext cx="28575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en-US" dirty="0"/>
          </a:p>
        </p:txBody>
      </p:sp>
      <p:sp>
        <p:nvSpPr>
          <p:cNvPr id="34" name="TextBox 33"/>
          <p:cNvSpPr txBox="1"/>
          <p:nvPr/>
        </p:nvSpPr>
        <p:spPr>
          <a:xfrm>
            <a:off x="228600" y="304800"/>
            <a:ext cx="2895600" cy="563231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Stand in the fear of God and listen to the Holy Gospel. A reading from the Gospel according to  our teacher Saint (...) the evangelist may his blessings be with us all.</a:t>
            </a:r>
            <a:endParaRPr lang="en-US" sz="30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ربنا و إلهنا ومخلصنا و ملكنا كلنا يسوع المسيح، ابن الله الحي، الذي له المجد الى الأبد.</a:t>
            </a:r>
            <a:endParaRPr lang="ar-SA" sz="3200" dirty="0"/>
          </a:p>
        </p:txBody>
      </p:sp>
      <p:sp>
        <p:nvSpPr>
          <p:cNvPr id="20" name="TextBox 19"/>
          <p:cNvSpPr txBox="1"/>
          <p:nvPr/>
        </p:nvSpPr>
        <p:spPr>
          <a:xfrm>
            <a:off x="3219450" y="228600"/>
            <a:ext cx="2857500" cy="33239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بين شويس اووه بين نوتي اووه بين سوتير اورو تيرين ايسوس بى اخريستوس ابشيرى ام افنوتى ات اونخ بى اوؤو ناف شا اينيه</a:t>
            </a:r>
            <a:endParaRPr lang="en-US" sz="3000" dirty="0" smtClean="0"/>
          </a:p>
        </p:txBody>
      </p:sp>
      <p:sp>
        <p:nvSpPr>
          <p:cNvPr id="21" name="TextBox 20"/>
          <p:cNvSpPr txBox="1"/>
          <p:nvPr/>
        </p:nvSpPr>
        <p:spPr>
          <a:xfrm>
            <a:off x="228600" y="228600"/>
            <a:ext cx="2895600" cy="33239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Our Lord, God, Savior and King of us all, Jesus Christ, Son of the living God, to whom be glory forever.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403187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هلليلويا</a:t>
            </a:r>
            <a:endParaRPr lang="en-US" sz="3200" dirty="0" smtClean="0"/>
          </a:p>
          <a:p>
            <a:pPr algn="r"/>
            <a:r>
              <a:rPr lang="ar-SA" sz="3200" dirty="0" smtClean="0"/>
              <a:t>هذا هواليوم الذي صنعه</a:t>
            </a:r>
            <a:r>
              <a:rPr lang="en-US" sz="3200" dirty="0" smtClean="0"/>
              <a:t> </a:t>
            </a:r>
            <a:r>
              <a:rPr lang="ar-SA" sz="3200" dirty="0" smtClean="0"/>
              <a:t>الرب فلنفرح ونبتهج</a:t>
            </a:r>
            <a:r>
              <a:rPr lang="en-US" sz="3200" dirty="0" smtClean="0"/>
              <a:t> </a:t>
            </a:r>
            <a:r>
              <a:rPr lang="ar-SA" sz="3200" dirty="0" smtClean="0"/>
              <a:t>فيه يا رب خلصنا يا رب</a:t>
            </a:r>
            <a:r>
              <a:rPr lang="en-US" sz="3200" dirty="0" smtClean="0"/>
              <a:t> </a:t>
            </a:r>
            <a:r>
              <a:rPr lang="ar-SA" sz="3200" dirty="0" smtClean="0"/>
              <a:t>سهل سبلنا، مبارك</a:t>
            </a:r>
            <a:r>
              <a:rPr lang="en-US" sz="3200" dirty="0" smtClean="0"/>
              <a:t> </a:t>
            </a:r>
            <a:r>
              <a:rPr lang="ar-SA" sz="3200" dirty="0" smtClean="0"/>
              <a:t>الآتي باسم الرب</a:t>
            </a:r>
            <a:r>
              <a:rPr lang="en-US" sz="3200" dirty="0" smtClean="0"/>
              <a:t> </a:t>
            </a:r>
            <a:r>
              <a:rPr lang="ar-SA" sz="3200" dirty="0" smtClean="0"/>
              <a:t>هلليلويا.. </a:t>
            </a:r>
          </a:p>
        </p:txBody>
      </p:sp>
      <p:sp>
        <p:nvSpPr>
          <p:cNvPr id="8" name="TextBox 7"/>
          <p:cNvSpPr txBox="1"/>
          <p:nvPr/>
        </p:nvSpPr>
        <p:spPr>
          <a:xfrm>
            <a:off x="3219450" y="152400"/>
            <a:ext cx="2857500" cy="600164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الليلويا </a:t>
            </a:r>
            <a:endParaRPr lang="en-US" sz="3200" dirty="0" smtClean="0"/>
          </a:p>
          <a:p>
            <a:pPr algn="r"/>
            <a:r>
              <a:rPr lang="ar-EG" sz="3200" dirty="0" smtClean="0"/>
              <a:t>فاى بيه بى ايه هوؤ ايطا</a:t>
            </a:r>
            <a:r>
              <a:rPr lang="en-US" sz="3200" dirty="0" smtClean="0"/>
              <a:t> </a:t>
            </a:r>
            <a:r>
              <a:rPr lang="ar-EG" sz="3200" dirty="0" smtClean="0"/>
              <a:t>ابشويس ثاميوف. مارين ثيليل انتين</a:t>
            </a:r>
            <a:r>
              <a:rPr lang="en-US" sz="3200" dirty="0" smtClean="0"/>
              <a:t> </a:t>
            </a:r>
            <a:r>
              <a:rPr lang="ar-EG" sz="3200" dirty="0" smtClean="0"/>
              <a:t>اونوف اممون انخيتف. او ابشويس</a:t>
            </a:r>
            <a:br>
              <a:rPr lang="ar-EG" sz="3200" dirty="0" smtClean="0"/>
            </a:br>
            <a:r>
              <a:rPr lang="ar-EG" sz="3200" dirty="0" smtClean="0"/>
              <a:t>إك إيه ناهمين أو ابشويس إك إيه</a:t>
            </a:r>
            <a:r>
              <a:rPr lang="en-US" sz="3200" dirty="0" smtClean="0"/>
              <a:t> </a:t>
            </a:r>
            <a:r>
              <a:rPr lang="ar-EG" sz="3200" dirty="0" smtClean="0"/>
              <a:t>سوتين نين مويت: افئزماروؤت انجيه في اثنيو خين افران ام ابشويس الليلويا</a:t>
            </a:r>
            <a:endParaRPr lang="en-US" sz="3200" dirty="0" smtClean="0"/>
          </a:p>
        </p:txBody>
      </p:sp>
      <p:sp>
        <p:nvSpPr>
          <p:cNvPr id="9" name="TextBox 8"/>
          <p:cNvSpPr txBox="1"/>
          <p:nvPr/>
        </p:nvSpPr>
        <p:spPr>
          <a:xfrm>
            <a:off x="228600" y="152400"/>
            <a:ext cx="28956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latin typeface="Times New Roman" pitchFamily="18" charset="0"/>
                <a:cs typeface="Times New Roman" pitchFamily="18" charset="0"/>
              </a:rPr>
              <a:t>Alleluia. </a:t>
            </a:r>
          </a:p>
          <a:p>
            <a:pPr algn="l"/>
            <a:r>
              <a:rPr lang="en-US" sz="2800" b="1" dirty="0" smtClean="0">
                <a:solidFill>
                  <a:schemeClr val="bg1"/>
                </a:solidFill>
                <a:latin typeface="Times New Roman" pitchFamily="18" charset="0"/>
                <a:cs typeface="Times New Roman" pitchFamily="18" charset="0"/>
              </a:rPr>
              <a:t>This is the day that the Lord has made. Let us rejoice and be glad in it. </a:t>
            </a:r>
          </a:p>
          <a:p>
            <a:pPr algn="l"/>
            <a:r>
              <a:rPr lang="en-US" sz="2800" b="1" dirty="0" smtClean="0">
                <a:solidFill>
                  <a:schemeClr val="bg1"/>
                </a:solidFill>
                <a:latin typeface="Times New Roman" pitchFamily="18" charset="0"/>
                <a:cs typeface="Times New Roman" pitchFamily="18" charset="0"/>
              </a:rPr>
              <a:t>O Lord save us. O Lord straighten our ways. Blessed is He, who comes in the name of the Lord. Alleluia.</a:t>
            </a:r>
          </a:p>
        </p:txBody>
      </p:sp>
      <p:sp>
        <p:nvSpPr>
          <p:cNvPr id="12" name="TextBox 11">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9450" y="1014472"/>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ctr"/>
            <a:r>
              <a:rPr lang="ar-EG" dirty="0" smtClean="0"/>
              <a:t>الأنجيل</a:t>
            </a:r>
            <a:endParaRPr lang="en-US" dirty="0"/>
          </a:p>
        </p:txBody>
      </p:sp>
      <p:sp>
        <p:nvSpPr>
          <p:cNvPr id="3" name="TextBox 2"/>
          <p:cNvSpPr txBox="1"/>
          <p:nvPr/>
        </p:nvSpPr>
        <p:spPr>
          <a:xfrm>
            <a:off x="6172200" y="2310825"/>
            <a:ext cx="27432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المجد لإلهنا إلى أبد الأبدين. أمين</a:t>
            </a:r>
            <a:endParaRPr lang="en-US" dirty="0"/>
          </a:p>
        </p:txBody>
      </p:sp>
      <p:sp>
        <p:nvSpPr>
          <p:cNvPr id="4" name="TextBox 3"/>
          <p:cNvSpPr txBox="1"/>
          <p:nvPr/>
        </p:nvSpPr>
        <p:spPr>
          <a:xfrm>
            <a:off x="3219450" y="2310824"/>
            <a:ext cx="28575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بى اوؤو فا بيننوتى بى اينيه انتى بى اينيه امين</a:t>
            </a:r>
            <a:endParaRPr lang="en-US" dirty="0"/>
          </a:p>
        </p:txBody>
      </p:sp>
      <p:sp>
        <p:nvSpPr>
          <p:cNvPr id="5" name="TextBox 4"/>
          <p:cNvSpPr txBox="1"/>
          <p:nvPr/>
        </p:nvSpPr>
        <p:spPr>
          <a:xfrm>
            <a:off x="228600" y="2310824"/>
            <a:ext cx="28956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Glory be unto our God to the age of all ages. Amen</a:t>
            </a:r>
            <a:endParaRPr lang="en-US" dirty="0"/>
          </a:p>
        </p:txBody>
      </p:sp>
      <p:sp>
        <p:nvSpPr>
          <p:cNvPr id="6" name="TextBox 5"/>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المجد لك يا رب</a:t>
            </a:r>
            <a:endParaRPr lang="en-US" dirty="0"/>
          </a:p>
        </p:txBody>
      </p:sp>
      <p:sp>
        <p:nvSpPr>
          <p:cNvPr id="7" name="TextBox 6"/>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ذوكساسي كيريى</a:t>
            </a:r>
            <a:endParaRPr lang="en-US" dirty="0"/>
          </a:p>
        </p:txBody>
      </p:sp>
      <p:sp>
        <p:nvSpPr>
          <p:cNvPr id="8" name="TextBox 7"/>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Glory to you, O Lord</a:t>
            </a:r>
            <a:endParaRPr lang="en-US" dirty="0"/>
          </a:p>
        </p:txBody>
      </p:sp>
      <p:sp>
        <p:nvSpPr>
          <p:cNvPr id="9" name="TextBox 8">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0" name="TextBox 9">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downLeft)">
                                      <p:cBhvr>
                                        <p:cTn id="12" dur="500"/>
                                        <p:tgtEl>
                                          <p:spTgt spid="3"/>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trips(downLeft)">
                                      <p:cBhvr>
                                        <p:cTn id="15" dur="500"/>
                                        <p:tgtEl>
                                          <p:spTgt spid="4"/>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strips(downLeft)">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strips(downLeft)">
                                      <p:cBhvr>
                                        <p:cTn id="23" dur="500"/>
                                        <p:tgtEl>
                                          <p:spTgt spid="6"/>
                                        </p:tgtEl>
                                      </p:cBhvr>
                                    </p:animEffect>
                                  </p:childTnLst>
                                </p:cTn>
                              </p:par>
                              <p:par>
                                <p:cTn id="24" presetID="18" presetClass="entr" presetSubtype="12"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strips(downLeft)">
                                      <p:cBhvr>
                                        <p:cTn id="26" dur="500"/>
                                        <p:tgtEl>
                                          <p:spTgt spid="7"/>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strips(downLeft)">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762001"/>
            <a:ext cx="27432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من مزامير تراتيل معلمنا داود النبي بركاته على جميعنا </a:t>
            </a:r>
            <a:endParaRPr lang="en-US" dirty="0"/>
          </a:p>
        </p:txBody>
      </p:sp>
      <p:sp>
        <p:nvSpPr>
          <p:cNvPr id="27" name="TextBox 26"/>
          <p:cNvSpPr txBox="1"/>
          <p:nvPr/>
        </p:nvSpPr>
        <p:spPr>
          <a:xfrm>
            <a:off x="3219450" y="762000"/>
            <a:ext cx="28575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dirty="0"/>
          </a:p>
        </p:txBody>
      </p:sp>
      <p:sp>
        <p:nvSpPr>
          <p:cNvPr id="28" name="TextBox 27"/>
          <p:cNvSpPr txBox="1"/>
          <p:nvPr/>
        </p:nvSpPr>
        <p:spPr>
          <a:xfrm>
            <a:off x="228600" y="762000"/>
            <a:ext cx="2895600" cy="224676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From the psalms of our teacher David the prophet blessing be with us all </a:t>
            </a:r>
            <a:endParaRPr lang="en-US" sz="2800" dirty="0"/>
          </a:p>
        </p:txBody>
      </p:sp>
      <p:sp>
        <p:nvSpPr>
          <p:cNvPr id="30" name="TextBox 29"/>
          <p:cNvSpPr txBox="1"/>
          <p:nvPr/>
        </p:nvSpPr>
        <p:spPr>
          <a:xfrm>
            <a:off x="3219450" y="3429000"/>
            <a:ext cx="28575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ctr"/>
            <a:r>
              <a:rPr lang="ar-EG" dirty="0" smtClean="0"/>
              <a:t>قراءة اليوم من القطمارس</a:t>
            </a:r>
            <a:endParaRPr lang="ar-SA" dirty="0"/>
          </a:p>
        </p:txBody>
      </p:sp>
      <p:sp>
        <p:nvSpPr>
          <p:cNvPr id="14" name="TextBox 13"/>
          <p:cNvSpPr txBox="1"/>
          <p:nvPr/>
        </p:nvSpPr>
        <p:spPr>
          <a:xfrm>
            <a:off x="6172200" y="51302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هللويا.</a:t>
            </a:r>
            <a:endParaRPr lang="en-US" dirty="0"/>
          </a:p>
        </p:txBody>
      </p:sp>
      <p:sp>
        <p:nvSpPr>
          <p:cNvPr id="15" name="TextBox 14"/>
          <p:cNvSpPr txBox="1"/>
          <p:nvPr/>
        </p:nvSpPr>
        <p:spPr>
          <a:xfrm>
            <a:off x="3219450" y="51302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الليلويا</a:t>
            </a:r>
            <a:r>
              <a:rPr lang="ar-EG" dirty="0" smtClean="0"/>
              <a:t>.</a:t>
            </a:r>
            <a:endParaRPr lang="ar-SA" dirty="0"/>
          </a:p>
        </p:txBody>
      </p:sp>
      <p:sp>
        <p:nvSpPr>
          <p:cNvPr id="16" name="TextBox 15"/>
          <p:cNvSpPr txBox="1"/>
          <p:nvPr/>
        </p:nvSpPr>
        <p:spPr>
          <a:xfrm>
            <a:off x="228600" y="5130224"/>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Alleluia.</a:t>
            </a:r>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strips(downLeft)">
                                      <p:cBhvr>
                                        <p:cTn id="16" dur="500"/>
                                        <p:tgtEl>
                                          <p:spTgt spid="30"/>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strips(downLeft)">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0" grpId="0" animBg="1"/>
      <p:bldP spid="14" grpId="0" animBg="1"/>
      <p:bldP spid="15" grpId="0" animBg="1"/>
      <p:bldP spid="1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مبارك الآتي باسم رب </a:t>
            </a:r>
            <a:r>
              <a:rPr lang="ar-EG" sz="3200" dirty="0" smtClean="0"/>
              <a:t>إله </a:t>
            </a:r>
            <a:r>
              <a:rPr lang="ar-SA" sz="3200" dirty="0" smtClean="0"/>
              <a:t>القوات</a:t>
            </a:r>
            <a:r>
              <a:rPr lang="ar-EG" sz="3200" dirty="0" smtClean="0"/>
              <a:t>، ربنا و إلهنا و مخلصنا و ملكنا كلنا يسوع المسيح، ابن الله الحي الذى له المجد الدائم.</a:t>
            </a:r>
            <a:endParaRPr lang="ar-SA" sz="3200" dirty="0"/>
          </a:p>
        </p:txBody>
      </p:sp>
      <p:sp>
        <p:nvSpPr>
          <p:cNvPr id="20" name="TextBox 19"/>
          <p:cNvSpPr txBox="1"/>
          <p:nvPr/>
        </p:nvSpPr>
        <p:spPr>
          <a:xfrm>
            <a:off x="3219450" y="2286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3200" dirty="0" smtClean="0"/>
          </a:p>
        </p:txBody>
      </p:sp>
      <p:sp>
        <p:nvSpPr>
          <p:cNvPr id="21" name="TextBox 20"/>
          <p:cNvSpPr txBox="1"/>
          <p:nvPr/>
        </p:nvSpPr>
        <p:spPr>
          <a:xfrm>
            <a:off x="228600" y="228600"/>
            <a:ext cx="28956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is He who comes in the name of the Lord of the powers, Our Lord, God, Savior and King of us all, Jesus Christ, Son of the living God, whom be glory.</a:t>
            </a:r>
          </a:p>
        </p:txBody>
      </p:sp>
      <p:sp>
        <p:nvSpPr>
          <p:cNvPr id="7" name="TextBox 6"/>
          <p:cNvSpPr txBox="1"/>
          <p:nvPr/>
        </p:nvSpPr>
        <p:spPr>
          <a:xfrm>
            <a:off x="6172200" y="5282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إلى الأبد أمين</a:t>
            </a:r>
            <a:endParaRPr lang="en-US" dirty="0"/>
          </a:p>
        </p:txBody>
      </p:sp>
      <p:sp>
        <p:nvSpPr>
          <p:cNvPr id="8" name="TextBox 7"/>
          <p:cNvSpPr txBox="1"/>
          <p:nvPr/>
        </p:nvSpPr>
        <p:spPr>
          <a:xfrm>
            <a:off x="3219450" y="52826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en-US" dirty="0"/>
          </a:p>
        </p:txBody>
      </p:sp>
      <p:sp>
        <p:nvSpPr>
          <p:cNvPr id="9" name="TextBox 8"/>
          <p:cNvSpPr txBox="1"/>
          <p:nvPr/>
        </p:nvSpPr>
        <p:spPr>
          <a:xfrm>
            <a:off x="228600" y="5282624"/>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Forever amen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0" name="TextBox 29"/>
          <p:cNvSpPr txBox="1"/>
          <p:nvPr/>
        </p:nvSpPr>
        <p:spPr>
          <a:xfrm>
            <a:off x="3219450" y="1524000"/>
            <a:ext cx="28575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ctr"/>
            <a:r>
              <a:rPr lang="ar-EG" dirty="0" smtClean="0"/>
              <a:t>قراءة اليوم من القطمارس</a:t>
            </a:r>
            <a:endParaRPr lang="ar-SA" dirty="0"/>
          </a:p>
        </p:txBody>
      </p:sp>
      <p:sp>
        <p:nvSpPr>
          <p:cNvPr id="14" name="TextBox 13"/>
          <p:cNvSpPr txBox="1"/>
          <p:nvPr/>
        </p:nvSpPr>
        <p:spPr>
          <a:xfrm>
            <a:off x="6172200" y="51302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المجد لله دائماً.</a:t>
            </a:r>
            <a:endParaRPr lang="en-US" dirty="0"/>
          </a:p>
        </p:txBody>
      </p:sp>
      <p:sp>
        <p:nvSpPr>
          <p:cNvPr id="15" name="TextBox 14"/>
          <p:cNvSpPr txBox="1"/>
          <p:nvPr/>
        </p:nvSpPr>
        <p:spPr>
          <a:xfrm>
            <a:off x="3219450" y="51302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dirty="0"/>
          </a:p>
        </p:txBody>
      </p:sp>
      <p:sp>
        <p:nvSpPr>
          <p:cNvPr id="16" name="TextBox 15"/>
          <p:cNvSpPr txBox="1"/>
          <p:nvPr/>
        </p:nvSpPr>
        <p:spPr>
          <a:xfrm>
            <a:off x="228600" y="5130224"/>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Glory be to God forever.</a:t>
            </a:r>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strips(downLeft)">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strips(downLeft)">
                                      <p:cBhvr>
                                        <p:cTn id="12" dur="500"/>
                                        <p:tgtEl>
                                          <p:spTgt spid="14"/>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strips(downLeft)">
                                      <p:cBhvr>
                                        <p:cTn id="15" dur="500"/>
                                        <p:tgtEl>
                                          <p:spTgt spid="15"/>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14" grpId="0" animBg="1"/>
      <p:bldP spid="15" grpId="0" animBg="1"/>
      <p:bldP spid="16"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0"/>
            <a:ext cx="2743200" cy="60939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طوباهم بالحقيقة قديسي هذا اليوم كل واحد واحد</a:t>
            </a:r>
            <a:r>
              <a:rPr lang="en-US" sz="3000" dirty="0" smtClean="0"/>
              <a:t> </a:t>
            </a:r>
            <a:r>
              <a:rPr lang="ar-SA" sz="3000" dirty="0" smtClean="0"/>
              <a:t>باسمه أح</a:t>
            </a:r>
            <a:r>
              <a:rPr lang="ar-EG" sz="3000" dirty="0" smtClean="0"/>
              <a:t>ب</a:t>
            </a:r>
            <a:r>
              <a:rPr lang="ar-SA" sz="3000" dirty="0" smtClean="0"/>
              <a:t>اء المسيح</a:t>
            </a:r>
            <a:endParaRPr lang="en-US" sz="3000" dirty="0" smtClean="0"/>
          </a:p>
          <a:p>
            <a:pPr algn="r"/>
            <a:r>
              <a:rPr lang="ar-EG" sz="3000" dirty="0" smtClean="0"/>
              <a:t>إشفعي فينا يا سيدتنا كلنا، السيدة والدة الإله مريم أُم مخلصنا، ليغفرلنا خطايانا.</a:t>
            </a:r>
            <a:endParaRPr lang="en-US" sz="3000" dirty="0" smtClean="0"/>
          </a:p>
          <a:p>
            <a:pPr algn="r"/>
            <a:r>
              <a:rPr lang="ar-SA" sz="3000" dirty="0" smtClean="0"/>
              <a:t>لأنه مبارك الآب </a:t>
            </a:r>
            <a:br>
              <a:rPr lang="ar-SA" sz="3000" dirty="0" smtClean="0"/>
            </a:br>
            <a:r>
              <a:rPr lang="ar-SA" sz="3000" dirty="0" smtClean="0"/>
              <a:t>والإبن والروح القدس</a:t>
            </a:r>
            <a:r>
              <a:rPr lang="en-US" sz="3000" dirty="0" smtClean="0"/>
              <a:t> </a:t>
            </a:r>
            <a:r>
              <a:rPr lang="ar-SA" sz="3000" dirty="0" smtClean="0"/>
              <a:t>الثالوث الكامل نسجد له ونمجده</a:t>
            </a:r>
          </a:p>
        </p:txBody>
      </p:sp>
      <p:sp>
        <p:nvSpPr>
          <p:cNvPr id="20" name="TextBox 19"/>
          <p:cNvSpPr txBox="1"/>
          <p:nvPr/>
        </p:nvSpPr>
        <p:spPr>
          <a:xfrm>
            <a:off x="3219450" y="228600"/>
            <a:ext cx="2857500" cy="63709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أونياتو خين أو ميثمي ني إثؤواب إنتي باي إيهؤو. بي أواي بي أواي كاطا بيفران نيمين راتي إنتي بي إخرستوس أري إبريسفيفين.</a:t>
            </a:r>
          </a:p>
          <a:p>
            <a:pPr algn="r"/>
            <a:r>
              <a:rPr lang="ar-EG" sz="2400" dirty="0" smtClean="0"/>
              <a:t>آرى إبريس فيفين إَى إهري إيجون أو تين شويس إن نيب تيرين تي ثيؤطوكوس ماريا إثماف إمبين سوتير إنتيف كانين نوفى نان إيفول  . </a:t>
            </a:r>
            <a:endParaRPr lang="en-US" sz="2400" dirty="0" smtClean="0"/>
          </a:p>
          <a:p>
            <a:pPr algn="r"/>
            <a:r>
              <a:rPr lang="ar-EG" sz="2400" dirty="0" smtClean="0"/>
              <a:t>جي إف إزماروؤت إنجي </a:t>
            </a:r>
            <a:br>
              <a:rPr lang="ar-EG" sz="2400" dirty="0" smtClean="0"/>
            </a:br>
            <a:r>
              <a:rPr lang="ar-EG" sz="2400" dirty="0" smtClean="0"/>
              <a:t>إفيوت نيم إبشيري نيم بي إبنيفما إثؤواب تي إترياس إتجيك إيقول تين أوأوشت إم موس تين تي أواوناس.</a:t>
            </a:r>
            <a:endParaRPr lang="en-US" sz="2400" dirty="0" smtClean="0"/>
          </a:p>
        </p:txBody>
      </p:sp>
      <p:sp>
        <p:nvSpPr>
          <p:cNvPr id="21" name="TextBox 20"/>
          <p:cNvSpPr txBox="1"/>
          <p:nvPr/>
        </p:nvSpPr>
        <p:spPr>
          <a:xfrm>
            <a:off x="228600" y="228600"/>
            <a:ext cx="2895600" cy="584775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200" b="1" dirty="0" smtClean="0">
                <a:solidFill>
                  <a:schemeClr val="bg1"/>
                </a:solidFill>
                <a:latin typeface="Times New Roman" pitchFamily="18" charset="0"/>
                <a:cs typeface="Times New Roman" pitchFamily="18" charset="0"/>
              </a:rPr>
              <a:t>Blessed are they in truth, the saints of this day each one according to his name, the beloved of Christ. </a:t>
            </a:r>
          </a:p>
          <a:p>
            <a:r>
              <a:rPr lang="en-US" sz="2200" b="1" dirty="0" smtClean="0">
                <a:solidFill>
                  <a:schemeClr val="bg1"/>
                </a:solidFill>
                <a:latin typeface="Times New Roman" pitchFamily="18" charset="0"/>
                <a:cs typeface="Times New Roman" pitchFamily="18" charset="0"/>
              </a:rPr>
              <a:t>Intercede on our behalf , O Lady of us all, the Theotokos Mary, The mother of our Savior, that he may forgive our sins.</a:t>
            </a:r>
          </a:p>
          <a:p>
            <a:r>
              <a:rPr lang="en-US" sz="2200" b="1" dirty="0" smtClean="0">
                <a:solidFill>
                  <a:schemeClr val="bg1"/>
                </a:solidFill>
                <a:latin typeface="Times New Roman" pitchFamily="18" charset="0"/>
                <a:cs typeface="Times New Roman" pitchFamily="18" charset="0"/>
              </a:rPr>
              <a:t>Blessed be the Father and the Son and the Holy Spirit, the perfect Trinity. We worship Him and glorify Him.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014473"/>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صلوا.</a:t>
            </a:r>
            <a:endParaRPr lang="en-US" dirty="0"/>
          </a:p>
        </p:txBody>
      </p:sp>
      <p:sp>
        <p:nvSpPr>
          <p:cNvPr id="24" name="TextBox 23"/>
          <p:cNvSpPr txBox="1"/>
          <p:nvPr/>
        </p:nvSpPr>
        <p:spPr>
          <a:xfrm>
            <a:off x="3219450" y="1014472"/>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إشليل</a:t>
            </a:r>
            <a:endParaRPr lang="en-US" dirty="0"/>
          </a:p>
        </p:txBody>
      </p:sp>
      <p:sp>
        <p:nvSpPr>
          <p:cNvPr id="25" name="TextBox 24"/>
          <p:cNvSpPr txBox="1"/>
          <p:nvPr/>
        </p:nvSpPr>
        <p:spPr>
          <a:xfrm>
            <a:off x="228600" y="1014472"/>
            <a:ext cx="28956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Pray.</a:t>
            </a:r>
          </a:p>
        </p:txBody>
      </p:sp>
      <p:sp>
        <p:nvSpPr>
          <p:cNvPr id="26" name="TextBox 25"/>
          <p:cNvSpPr txBox="1"/>
          <p:nvPr/>
        </p:nvSpPr>
        <p:spPr>
          <a:xfrm>
            <a:off x="6172200" y="1894583"/>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للصلاة قفوا.</a:t>
            </a:r>
            <a:endParaRPr lang="en-US" dirty="0"/>
          </a:p>
        </p:txBody>
      </p:sp>
      <p:sp>
        <p:nvSpPr>
          <p:cNvPr id="27" name="TextBox 26"/>
          <p:cNvSpPr txBox="1"/>
          <p:nvPr/>
        </p:nvSpPr>
        <p:spPr>
          <a:xfrm>
            <a:off x="3219450" y="1894582"/>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إيبى إبروس إفكى إستاثيتى</a:t>
            </a:r>
          </a:p>
        </p:txBody>
      </p:sp>
      <p:sp>
        <p:nvSpPr>
          <p:cNvPr id="28" name="TextBox 27"/>
          <p:cNvSpPr txBox="1"/>
          <p:nvPr/>
        </p:nvSpPr>
        <p:spPr>
          <a:xfrm>
            <a:off x="228600" y="18945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Stand up for prayer.</a:t>
            </a:r>
          </a:p>
        </p:txBody>
      </p:sp>
      <p:sp>
        <p:nvSpPr>
          <p:cNvPr id="29" name="TextBox 28"/>
          <p:cNvSpPr txBox="1"/>
          <p:nvPr/>
        </p:nvSpPr>
        <p:spPr>
          <a:xfrm>
            <a:off x="6172200" y="32557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30" name="TextBox 29"/>
          <p:cNvSpPr txBox="1"/>
          <p:nvPr/>
        </p:nvSpPr>
        <p:spPr>
          <a:xfrm>
            <a:off x="3219450" y="32557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31" name="TextBox 30"/>
          <p:cNvSpPr txBox="1"/>
          <p:nvPr/>
        </p:nvSpPr>
        <p:spPr>
          <a:xfrm>
            <a:off x="228600" y="32557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32" name="TextBox 31"/>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33" name="TextBox 32"/>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34" name="TextBox 33"/>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strips(downLeft)">
                                      <p:cBhvr>
                                        <p:cTn id="18" dur="500"/>
                                        <p:tgtEl>
                                          <p:spTgt spid="2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strips(downLeft)">
                                      <p:cBhvr>
                                        <p:cTn id="21" dur="500"/>
                                        <p:tgtEl>
                                          <p:spTgt spid="27"/>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strips(downLeft)">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strips(downLeft)">
                                      <p:cBhvr>
                                        <p:cTn id="29" dur="500"/>
                                        <p:tgtEl>
                                          <p:spTgt spid="2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strips(downLeft)">
                                      <p:cBhvr>
                                        <p:cTn id="32" dur="500"/>
                                        <p:tgtEl>
                                          <p:spTgt spid="3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strips(downLeft)">
                                      <p:cBhvr>
                                        <p:cTn id="35" dur="500"/>
                                        <p:tgtEl>
                                          <p:spTgt spid="31"/>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strips(downLeft)">
                                      <p:cBhvr>
                                        <p:cTn id="40" dur="500"/>
                                        <p:tgtEl>
                                          <p:spTgt spid="32"/>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strips(downLeft)">
                                      <p:cBhvr>
                                        <p:cTn id="43" dur="500"/>
                                        <p:tgtEl>
                                          <p:spTgt spid="33"/>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34"/>
                                        </p:tgtEl>
                                        <p:attrNameLst>
                                          <p:attrName>style.visibility</p:attrName>
                                        </p:attrNameLst>
                                      </p:cBhvr>
                                      <p:to>
                                        <p:strVal val="visible"/>
                                      </p:to>
                                    </p:set>
                                    <p:animEffect transition="in" filter="strips(downLeft)">
                                      <p:cBhvr>
                                        <p:cTn id="4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50920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وأيضًا فلنسأل الله ضابط الكل أبا ربنا وإلهنا ومخلصنا يسوع المسيح </a:t>
            </a:r>
            <a:br>
              <a:rPr lang="ar-SA" sz="3200" dirty="0" smtClean="0"/>
            </a:br>
            <a:r>
              <a:rPr lang="ar-SA" sz="3200" dirty="0" smtClean="0"/>
              <a:t>نسأل ونطلب من صلاحك يا محب البشر أذكر يا رب سلام كنيستك </a:t>
            </a:r>
            <a:br>
              <a:rPr lang="ar-SA" sz="3200" dirty="0" smtClean="0"/>
            </a:br>
            <a:r>
              <a:rPr lang="ar-SA" sz="3200" dirty="0" smtClean="0"/>
              <a:t>الواحدة الوحيدة المقدسة الجامعة الرسولية</a:t>
            </a:r>
            <a:endParaRPr lang="ar-SA" sz="3200" dirty="0"/>
          </a:p>
        </p:txBody>
      </p:sp>
      <p:sp>
        <p:nvSpPr>
          <p:cNvPr id="20" name="TextBox 19"/>
          <p:cNvSpPr txBox="1"/>
          <p:nvPr/>
        </p:nvSpPr>
        <p:spPr>
          <a:xfrm>
            <a:off x="3219450" y="228600"/>
            <a:ext cx="28575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بالين أون مارين تيهو إى إفنوتي بي بانطوكراطور إفيوت إم بين شويس أووه بننوتي اووه</a:t>
            </a:r>
            <a:r>
              <a:rPr lang="en-US" dirty="0" smtClean="0"/>
              <a:t> </a:t>
            </a:r>
            <a:r>
              <a:rPr lang="ar-SA" dirty="0" smtClean="0"/>
              <a:t>بينسوتير إيسوس بي إخرستوس تين تي هو أووه تين طفه إنتيك ميت آغاثوس بي ماي رومي. آري إفميفئي إبشويس إنتي</a:t>
            </a:r>
            <a:r>
              <a:rPr lang="en-US" dirty="0" smtClean="0"/>
              <a:t> </a:t>
            </a:r>
            <a:r>
              <a:rPr lang="ar-SA" dirty="0" smtClean="0"/>
              <a:t>هيريني إنتي تيك أوى إم مافتس إثؤواب إن كاثوليكي </a:t>
            </a:r>
            <a:br>
              <a:rPr lang="ar-SA" dirty="0" smtClean="0"/>
            </a:br>
            <a:r>
              <a:rPr lang="ar-SA" dirty="0" smtClean="0"/>
              <a:t>إن آبوسطوليكي إن إككليسيا.</a:t>
            </a:r>
            <a:endParaRPr lang="en-US" dirty="0" smtClean="0"/>
          </a:p>
        </p:txBody>
      </p:sp>
      <p:sp>
        <p:nvSpPr>
          <p:cNvPr id="21" name="TextBox 20"/>
          <p:cNvSpPr txBox="1"/>
          <p:nvPr/>
        </p:nvSpPr>
        <p:spPr>
          <a:xfrm>
            <a:off x="228600" y="2286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Again, let us ask God the Pantocrator, the Father of our Lord, God, and Savior Jesus Christ. We ask and entreat Your goodness, O Lover of Mankind, remember, O Lord, the peace of your one, only, holy, catholic, and apostolic Orthodox Church.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صلوا من اجل سلام الواحدة المقدسة الجامعة الرسولية كنيسة الله الارثوذكسية.</a:t>
            </a:r>
            <a:endParaRPr lang="en-US" dirty="0"/>
          </a:p>
        </p:txBody>
      </p:sp>
      <p:sp>
        <p:nvSpPr>
          <p:cNvPr id="27" name="TextBox 26"/>
          <p:cNvSpPr txBox="1"/>
          <p:nvPr/>
        </p:nvSpPr>
        <p:spPr>
          <a:xfrm>
            <a:off x="3219450" y="228600"/>
            <a:ext cx="2857500" cy="353943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إبروس إفئكساستي إيبرتيس إيرينيس تيس آجياس مونيسكاثوليكيس </a:t>
            </a:r>
            <a:br>
              <a:rPr lang="ar-SA" dirty="0" smtClean="0"/>
            </a:br>
            <a:r>
              <a:rPr lang="ar-SA" dirty="0" smtClean="0"/>
              <a:t>كي آبسطوليكيس </a:t>
            </a:r>
            <a:br>
              <a:rPr lang="ar-SA" dirty="0" smtClean="0"/>
            </a:br>
            <a:r>
              <a:rPr lang="ar-SA" dirty="0" smtClean="0"/>
              <a:t>أرثوذكسوطوثيئو إككليسياس</a:t>
            </a:r>
            <a:endParaRPr lang="ar-SA" dirty="0"/>
          </a:p>
        </p:txBody>
      </p:sp>
      <p:sp>
        <p:nvSpPr>
          <p:cNvPr id="28" name="TextBox 27"/>
          <p:cNvSpPr txBox="1"/>
          <p:nvPr/>
        </p:nvSpPr>
        <p:spPr>
          <a:xfrm>
            <a:off x="228600" y="228600"/>
            <a:ext cx="2895600" cy="403187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Pray for the peace of the one, holy, catholic, and apostolic Orthodox Church of God.</a:t>
            </a:r>
            <a:endParaRPr lang="en-US" dirty="0"/>
          </a:p>
        </p:txBody>
      </p:sp>
      <p:sp>
        <p:nvSpPr>
          <p:cNvPr id="32" name="TextBox 31"/>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33" name="TextBox 32"/>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34" name="TextBox 33"/>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2" grpId="0" animBg="1"/>
      <p:bldP spid="33" grpId="0" animBg="1"/>
      <p:bldP spid="34"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50920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هذه الكائنة من أقاصي</a:t>
            </a:r>
            <a:r>
              <a:rPr lang="en-US" sz="3200" dirty="0" smtClean="0"/>
              <a:t> </a:t>
            </a:r>
            <a:r>
              <a:rPr lang="ar-SA" sz="3200" dirty="0" smtClean="0"/>
              <a:t>المسكونة إلى أقاصيها</a:t>
            </a:r>
            <a:r>
              <a:rPr lang="en-US" sz="3200" dirty="0" smtClean="0"/>
              <a:t> </a:t>
            </a:r>
            <a:r>
              <a:rPr lang="ar-SA" sz="3200" dirty="0" smtClean="0"/>
              <a:t>كل الشعوب وكل </a:t>
            </a:r>
            <a:br>
              <a:rPr lang="ar-SA" sz="3200" dirty="0" smtClean="0"/>
            </a:br>
            <a:r>
              <a:rPr lang="ar-SA" sz="3200" dirty="0" smtClean="0"/>
              <a:t>القطعان باركهم السلام الذي من السموات</a:t>
            </a:r>
            <a:r>
              <a:rPr lang="en-US" sz="3200" dirty="0" smtClean="0"/>
              <a:t> </a:t>
            </a:r>
            <a:r>
              <a:rPr lang="ar-SA" sz="3200" dirty="0" smtClean="0"/>
              <a:t>أنزله على قلوبنا جميعًا</a:t>
            </a:r>
            <a:r>
              <a:rPr lang="en-US" sz="3200" dirty="0" smtClean="0"/>
              <a:t> </a:t>
            </a:r>
            <a:r>
              <a:rPr lang="ar-SA" sz="3200" dirty="0" smtClean="0"/>
              <a:t>بل وسلام هذا</a:t>
            </a:r>
            <a:r>
              <a:rPr lang="en-US" sz="3200" dirty="0" smtClean="0"/>
              <a:t> </a:t>
            </a:r>
            <a:r>
              <a:rPr lang="ar-SA" sz="3200" dirty="0" smtClean="0"/>
              <a:t>العمرأنعم به علينا إنعامًا</a:t>
            </a:r>
            <a:endParaRPr lang="en-US" sz="3200" dirty="0" smtClean="0"/>
          </a:p>
        </p:txBody>
      </p:sp>
      <p:sp>
        <p:nvSpPr>
          <p:cNvPr id="20" name="TextBox 19"/>
          <p:cNvSpPr txBox="1"/>
          <p:nvPr/>
        </p:nvSpPr>
        <p:spPr>
          <a:xfrm>
            <a:off x="3219450" y="228600"/>
            <a:ext cx="2857500" cy="589392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900" dirty="0" smtClean="0"/>
              <a:t>ثاي إتشوب يسجين أفرجس</a:t>
            </a:r>
            <a:r>
              <a:rPr lang="en-US" sz="2900" dirty="0" smtClean="0"/>
              <a:t> </a:t>
            </a:r>
            <a:r>
              <a:rPr lang="ar-EG" sz="2900" dirty="0" smtClean="0"/>
              <a:t>إنتي إيكوميني شا أفرجس ني لاوس تيرونيم ني اوهي تيروإزموا إيروؤو تي هيريني تي إيفول خين ني فيئووي ميس إى إخري إى نين هيت تيروآللانيم تي كي هيريني إنتي باي فيوس فاي أري خاريزيستي إمموس نان إن إهموتبي </a:t>
            </a:r>
            <a:endParaRPr lang="en-US" sz="2900" dirty="0" smtClean="0"/>
          </a:p>
        </p:txBody>
      </p:sp>
      <p:sp>
        <p:nvSpPr>
          <p:cNvPr id="21" name="TextBox 20"/>
          <p:cNvSpPr txBox="1"/>
          <p:nvPr/>
        </p:nvSpPr>
        <p:spPr>
          <a:xfrm>
            <a:off x="228600" y="228600"/>
            <a:ext cx="28956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that which exists from one end of the world to the other. All peoples and all flocks, bless. The heavenly peace, send down into all our hearts; even the peace of this life, graciously grant to 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الرئيس والجند والرؤساء والوزراء</a:t>
            </a:r>
            <a:r>
              <a:rPr lang="en-US" sz="2800" dirty="0" smtClean="0"/>
              <a:t> </a:t>
            </a:r>
            <a:r>
              <a:rPr lang="ar-SA" sz="2800" dirty="0" smtClean="0"/>
              <a:t>والجموع وجيراننا ومداخلنا ومخارجنا زينهم</a:t>
            </a:r>
            <a:r>
              <a:rPr lang="en-US" sz="2800" dirty="0" smtClean="0"/>
              <a:t> </a:t>
            </a:r>
            <a:r>
              <a:rPr lang="ar-SA" sz="2800" dirty="0" smtClean="0"/>
              <a:t>بكل سلام </a:t>
            </a:r>
            <a:endParaRPr lang="en-US" sz="2800" dirty="0" smtClean="0"/>
          </a:p>
          <a:p>
            <a:pPr algn="r"/>
            <a:r>
              <a:rPr lang="ar-SA" sz="2800" dirty="0" smtClean="0"/>
              <a:t>يا ملك السلام اعطنا سلامك لأن كل شي قد أعطيتنا إقتتنا</a:t>
            </a:r>
            <a:r>
              <a:rPr lang="ar-EG" sz="2800" dirty="0" smtClean="0"/>
              <a:t> </a:t>
            </a:r>
            <a:r>
              <a:rPr lang="ar-SA" sz="2800" dirty="0" smtClean="0"/>
              <a:t>لك يا الله مخلصنا لأننا لا نعرف أخر سواك</a:t>
            </a:r>
            <a:r>
              <a:rPr lang="en-US" sz="2800" dirty="0" smtClean="0"/>
              <a:t> </a:t>
            </a:r>
            <a:r>
              <a:rPr lang="ar-SA" sz="2800" dirty="0" smtClean="0"/>
              <a:t>اسمك القدوس هو الذي نقوله فلتحيا نفوسنا</a:t>
            </a:r>
            <a:r>
              <a:rPr lang="en-US" sz="2800" dirty="0" smtClean="0"/>
              <a:t> </a:t>
            </a:r>
            <a:r>
              <a:rPr lang="ar-SA" sz="2800" dirty="0" smtClean="0"/>
              <a:t>بروحك القدوس </a:t>
            </a:r>
            <a:endParaRPr lang="en-US" sz="2800" dirty="0" smtClean="0"/>
          </a:p>
        </p:txBody>
      </p:sp>
      <p:sp>
        <p:nvSpPr>
          <p:cNvPr id="20" name="TextBox 19"/>
          <p:cNvSpPr txBox="1"/>
          <p:nvPr/>
        </p:nvSpPr>
        <p:spPr>
          <a:xfrm>
            <a:off x="3219450" y="228600"/>
            <a:ext cx="2857500" cy="63709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أورو ني ميت ماطوي ني ارخون ني سوتشني </a:t>
            </a:r>
            <a:br>
              <a:rPr lang="ar-EG" sz="2400" dirty="0" smtClean="0"/>
            </a:br>
            <a:r>
              <a:rPr lang="ar-EG" sz="2400" dirty="0" smtClean="0"/>
              <a:t>ني ميش نين ثيشيف نيم نين حينموشي إيخون نيم نين جينموشي إيفول سيلسولو خين هيريني نيفين إبؤروإنتي تي هيريني موى نان إنتيك هيريني هوب غار نيفين أكتيتو نان إجفون ناك إفنوتي بينسوتير جي تين سوؤون إنكي أواى آن إيفيل إيروك بيكران إثؤواب بيتين </a:t>
            </a:r>
            <a:br>
              <a:rPr lang="ar-EG" sz="2400" dirty="0" smtClean="0"/>
            </a:br>
            <a:r>
              <a:rPr lang="ar-EG" sz="2400" dirty="0" smtClean="0"/>
              <a:t>جو إمموف مارو أونخ إنجي ني إيتينون إم إبسيشي هيتين بيك إبنيفما إثؤواب </a:t>
            </a:r>
            <a:endParaRPr lang="en-US" sz="2400" dirty="0" smtClean="0"/>
          </a:p>
        </p:txBody>
      </p:sp>
      <p:sp>
        <p:nvSpPr>
          <p:cNvPr id="21" name="TextBox 20"/>
          <p:cNvSpPr txBox="1"/>
          <p:nvPr/>
        </p:nvSpPr>
        <p:spPr>
          <a:xfrm>
            <a:off x="228600" y="2286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leader, the armies, the chiefs, the counselors, the multitudes, our neighbors, our coming in and our going out, adorn them with all peace.</a:t>
            </a:r>
          </a:p>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King of Peace, grant us Your peace; for You have given us all things. Acquire us to Yourself, O God our Savior, for we know none other but You. Your Holy name we utter. May our souls live by Your Holy Spirit.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هلليلويا </a:t>
            </a:r>
            <a:endParaRPr lang="ar-EG" sz="3200" dirty="0" smtClean="0"/>
          </a:p>
          <a:p>
            <a:pPr algn="r"/>
            <a:r>
              <a:rPr lang="ar-SA" sz="3200" dirty="0" smtClean="0"/>
              <a:t>إن فكر الإنسان يعترف لك يا رب وبقية الفكر تعيد لك الذبائح والتقدمات إقبلها إليك هلليلويا</a:t>
            </a:r>
          </a:p>
        </p:txBody>
      </p:sp>
      <p:sp>
        <p:nvSpPr>
          <p:cNvPr id="8" name="TextBox 7"/>
          <p:cNvSpPr txBox="1"/>
          <p:nvPr/>
        </p:nvSpPr>
        <p:spPr>
          <a:xfrm>
            <a:off x="3219450" y="152400"/>
            <a:ext cx="2857500" cy="501675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الليلويا </a:t>
            </a:r>
          </a:p>
          <a:p>
            <a:pPr algn="r"/>
            <a:r>
              <a:rPr lang="ar-EG" sz="3200" dirty="0" smtClean="0"/>
              <a:t>جى إفميفئى إن أورومى إف إى أؤونه ناك إيفول إبشويس أووه إبسوجب إنتى أو ميفئى إف إى إرشايناك نيثيسيا نى إبروس فورا شوبو إيروك الليلويا.</a:t>
            </a:r>
            <a:endParaRPr lang="en-US" sz="3200" dirty="0" smtClean="0"/>
          </a:p>
        </p:txBody>
      </p:sp>
      <p:sp>
        <p:nvSpPr>
          <p:cNvPr id="9" name="TextBox 8"/>
          <p:cNvSpPr txBox="1"/>
          <p:nvPr/>
        </p:nvSpPr>
        <p:spPr>
          <a:xfrm>
            <a:off x="228600" y="152400"/>
            <a:ext cx="28956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latin typeface="Times New Roman" pitchFamily="18" charset="0"/>
                <a:cs typeface="Times New Roman" pitchFamily="18" charset="0"/>
              </a:rPr>
              <a:t>Alleluia. </a:t>
            </a:r>
            <a:endParaRPr lang="ar-EG" sz="2800" b="1" dirty="0" smtClean="0">
              <a:solidFill>
                <a:schemeClr val="bg1"/>
              </a:solidFill>
              <a:latin typeface="Times New Roman" pitchFamily="18" charset="0"/>
              <a:cs typeface="Times New Roman" pitchFamily="18" charset="0"/>
            </a:endParaRPr>
          </a:p>
          <a:p>
            <a:r>
              <a:rPr lang="en-US" sz="2800" b="1" dirty="0" smtClean="0">
                <a:solidFill>
                  <a:schemeClr val="bg1"/>
                </a:solidFill>
                <a:latin typeface="Times New Roman" pitchFamily="18" charset="0"/>
                <a:cs typeface="Times New Roman" pitchFamily="18" charset="0"/>
              </a:rPr>
              <a:t>The thought of man shall confess to You O Lord, and the remainder of thought shall keep a feast to You. The sacrifices and the offerings receive them to Yourself. Alleluia.</a:t>
            </a:r>
          </a:p>
        </p:txBody>
      </p:sp>
      <p:sp>
        <p:nvSpPr>
          <p:cNvPr id="12" name="TextBox 11">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ولا تدع موت</a:t>
            </a:r>
            <a:r>
              <a:rPr lang="en-US" sz="3200" dirty="0" smtClean="0"/>
              <a:t> </a:t>
            </a:r>
            <a:r>
              <a:rPr lang="ar-EG" sz="3200" dirty="0" smtClean="0"/>
              <a:t>الخطية يقوى علينا، نحنُ عبيدك، ولا على كلِّ شعِبك.</a:t>
            </a:r>
            <a:endParaRPr lang="ar-SA" sz="3200" dirty="0"/>
          </a:p>
        </p:txBody>
      </p:sp>
      <p:sp>
        <p:nvSpPr>
          <p:cNvPr id="20" name="TextBox 19"/>
          <p:cNvSpPr txBox="1"/>
          <p:nvPr/>
        </p:nvSpPr>
        <p:spPr>
          <a:xfrm>
            <a:off x="3219450" y="228600"/>
            <a:ext cx="2857500" cy="20928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اووه إمبين إثريف جيمجوم إيرون أنون </a:t>
            </a:r>
            <a:br>
              <a:rPr lang="ar-EG" sz="2600" dirty="0" smtClean="0"/>
            </a:br>
            <a:r>
              <a:rPr lang="ar-EG" sz="2600" dirty="0" smtClean="0"/>
              <a:t>خانيك إيفيئيك إنجي إفمو إنتي هان نوفي أودي خابيك لاؤس تيرف.</a:t>
            </a:r>
            <a:endParaRPr lang="ar-SA" sz="2600" dirty="0"/>
          </a:p>
        </p:txBody>
      </p:sp>
      <p:sp>
        <p:nvSpPr>
          <p:cNvPr id="21" name="TextBox 20"/>
          <p:cNvSpPr txBox="1"/>
          <p:nvPr/>
        </p:nvSpPr>
        <p:spPr>
          <a:xfrm>
            <a:off x="228600" y="228600"/>
            <a:ext cx="28956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let not the death of sin have dominion over us, we Your servants, nor over all Your people. </a:t>
            </a:r>
          </a:p>
        </p:txBody>
      </p:sp>
      <p:sp>
        <p:nvSpPr>
          <p:cNvPr id="7" name="TextBox 6"/>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وأيضا فلنسأل الله ضابط الكل، أبا ربنا وإلهنا ومخلصنا يسوع المسيح نسأل ونطلب من صلاحك يا محب البشر.</a:t>
            </a:r>
            <a:endParaRPr lang="en-US" sz="2800" dirty="0" smtClean="0"/>
          </a:p>
          <a:p>
            <a:pPr algn="r"/>
            <a:r>
              <a:rPr lang="ar-EG" sz="2800" dirty="0" smtClean="0"/>
              <a:t>اذكر يا رب بطريركنا الأب المكرم رئيس الكهنة البابا المعظم أنبا تاوضروس.</a:t>
            </a:r>
            <a:endParaRPr lang="en-US" sz="2800" dirty="0" smtClean="0"/>
          </a:p>
        </p:txBody>
      </p:sp>
      <p:sp>
        <p:nvSpPr>
          <p:cNvPr id="20" name="TextBox 19"/>
          <p:cNvSpPr txBox="1"/>
          <p:nvPr/>
        </p:nvSpPr>
        <p:spPr>
          <a:xfrm>
            <a:off x="3219450" y="228600"/>
            <a:ext cx="28575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بالين أون مارين تيهو إي إفنوتي بي بانطوكراطور إفيوت إم بين شويس أووه بننوتي أووه بينسوتير إيسوس </a:t>
            </a:r>
            <a:br>
              <a:rPr lang="ar-EG" dirty="0" smtClean="0"/>
            </a:br>
            <a:r>
              <a:rPr lang="ar-EG" dirty="0" smtClean="0"/>
              <a:t>بي إخرستوس تين هو أووه تين طفه إنتيك ميت آغاثوس بي ماي رومي </a:t>
            </a:r>
            <a:br>
              <a:rPr lang="ar-EG" dirty="0" smtClean="0"/>
            </a:br>
            <a:r>
              <a:rPr lang="ar-EG" dirty="0" smtClean="0"/>
              <a:t>آري إفميفئي إبشويس إمبين بطريارشيس إنيوت إتطايوت إن </a:t>
            </a:r>
            <a:br>
              <a:rPr lang="ar-EG" dirty="0" smtClean="0"/>
            </a:br>
            <a:r>
              <a:rPr lang="ar-EG" dirty="0" smtClean="0"/>
              <a:t>آرشي إرفس بابا آقا تاوضروس. </a:t>
            </a:r>
          </a:p>
        </p:txBody>
      </p:sp>
      <p:sp>
        <p:nvSpPr>
          <p:cNvPr id="21" name="TextBox 20"/>
          <p:cNvSpPr txBox="1"/>
          <p:nvPr/>
        </p:nvSpPr>
        <p:spPr>
          <a:xfrm>
            <a:off x="228600" y="2286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Again, let us ask God the Pantocrator, the Father of our Lord, God, and Savior Jesus Christ. We ask and entreat Your goodness, O Lover of Mankind.</a:t>
            </a:r>
          </a:p>
          <a:p>
            <a:pPr algn="l"/>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Remember, O Lord, our blessed and honored father, the archbishop our patriarch, Abba Tawdros.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403187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صلوا من أجل رئيس كهنتنا البابا أنبا </a:t>
            </a:r>
            <a:r>
              <a:rPr lang="ar-EG" sz="3200" dirty="0" smtClean="0"/>
              <a:t>تاوضروس</a:t>
            </a:r>
            <a:r>
              <a:rPr lang="ar-SA" sz="3200" dirty="0" smtClean="0"/>
              <a:t> بابا وبطريرك ورئيس أساقفة المدينة</a:t>
            </a:r>
            <a:br>
              <a:rPr lang="ar-SA" sz="3200" dirty="0" smtClean="0"/>
            </a:br>
            <a:r>
              <a:rPr lang="ar-SA" sz="3200" dirty="0" smtClean="0"/>
              <a:t>العظمي الأسكندرية وسائرأساقفتنا الأرثوذكسيين</a:t>
            </a:r>
            <a:endParaRPr lang="ar-SA" sz="3200" dirty="0"/>
          </a:p>
        </p:txBody>
      </p:sp>
      <p:sp>
        <p:nvSpPr>
          <p:cNvPr id="20" name="TextBox 19"/>
          <p:cNvSpPr txBox="1"/>
          <p:nvPr/>
        </p:nvSpPr>
        <p:spPr>
          <a:xfrm>
            <a:off x="3219450" y="228600"/>
            <a:ext cx="2857500" cy="4247317"/>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إبروس إفئكساستي إيبرتو أرشي إيريئوس إيمون باب آفا تاوضروس باباكي باطريارخوكي أرشي إبيسكوبوتيس ميغالو بوليئوس أليكسان إدرياس كي طون أورثوذكسون إيمون إبيسكوبون. </a:t>
            </a:r>
          </a:p>
        </p:txBody>
      </p:sp>
      <p:sp>
        <p:nvSpPr>
          <p:cNvPr id="21" name="TextBox 20"/>
          <p:cNvSpPr txBox="1"/>
          <p:nvPr/>
        </p:nvSpPr>
        <p:spPr>
          <a:xfrm>
            <a:off x="228600" y="228600"/>
            <a:ext cx="2895600" cy="38318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700" b="1" dirty="0" smtClean="0">
                <a:solidFill>
                  <a:schemeClr val="bg1"/>
                </a:solidFill>
                <a:latin typeface="Times New Roman" pitchFamily="18" charset="0"/>
                <a:cs typeface="Times New Roman" pitchFamily="18" charset="0"/>
              </a:rPr>
              <a:t>Pray for our high priest, Papa Abba Tawdros, pope and patriarch and archbishop of the great of Alexandria, and for our orthodox bishops.</a:t>
            </a:r>
          </a:p>
        </p:txBody>
      </p:sp>
      <p:sp>
        <p:nvSpPr>
          <p:cNvPr id="7" name="TextBox 6"/>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حفظاً إحفظهم لنا سنين كثيرة وأزمنة سلامية. مكملين رئاسة</a:t>
            </a:r>
            <a:r>
              <a:rPr lang="en-US" sz="2600" dirty="0" smtClean="0"/>
              <a:t> </a:t>
            </a:r>
            <a:r>
              <a:rPr lang="ar-SA" sz="2600" dirty="0" smtClean="0"/>
              <a:t>الكهنوت المقدسة التي ائتمنتهم عليها من قبلك، كإرادتك المقدسة الطوباوية. </a:t>
            </a:r>
            <a:r>
              <a:rPr lang="ar-EG" sz="2600" dirty="0" smtClean="0"/>
              <a:t>مفصلا كلمة الحق باستقامة، راعيا شعبك بطهارة وبر. وجميع الاساقفة</a:t>
            </a:r>
            <a:r>
              <a:rPr lang="en-US" sz="2600" dirty="0" smtClean="0"/>
              <a:t> </a:t>
            </a:r>
            <a:r>
              <a:rPr lang="ar-EG" sz="2600" dirty="0" smtClean="0"/>
              <a:t>الارثوذكسيين، والقمامصة والقسوس والشمامسة، وكل امتلاء كنيستك الواحدة الوحيدة المقدسة الجامعة الرسولية.</a:t>
            </a:r>
            <a:endParaRPr lang="en-US" sz="2600" dirty="0" smtClean="0"/>
          </a:p>
        </p:txBody>
      </p:sp>
      <p:sp>
        <p:nvSpPr>
          <p:cNvPr id="20" name="TextBox 19"/>
          <p:cNvSpPr txBox="1"/>
          <p:nvPr/>
        </p:nvSpPr>
        <p:spPr>
          <a:xfrm>
            <a:off x="3219450" y="228600"/>
            <a:ext cx="28575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100" dirty="0" smtClean="0"/>
              <a:t>خين أو آريه آريه إيروف نان </a:t>
            </a:r>
            <a:br>
              <a:rPr lang="ar-SA" sz="2100" dirty="0" smtClean="0"/>
            </a:br>
            <a:r>
              <a:rPr lang="ar-SA" sz="2100" dirty="0" smtClean="0"/>
              <a:t>إنهان ميش إن رومبي نيم هان سيو إنهيرينيكون إفجوك إيفول إنثيئثؤواب إيتاك تين هفف إيروس إيفول هيططك إمميت أرشي إريفس كاطابيك أو أوش إثؤواب أووه إم ماكاريون إنشوت إيفول إم إبساجي إنتي تي ميثمي خين أو سوأوتين إف اموني إمبيك لاس خين أوطوفو نيم او ميثمي نيم ني إيبسكوبوس نيم ني أرثوذكسوس نيم بي ني هيغومينوس نيم ني</a:t>
            </a:r>
            <a:r>
              <a:rPr lang="en-US" sz="2100" dirty="0" smtClean="0"/>
              <a:t> </a:t>
            </a:r>
            <a:r>
              <a:rPr lang="ar-SA" sz="2100" dirty="0" smtClean="0"/>
              <a:t>إبريسفيتيروس نيم ني ذياكون نيم إفموه تيرف إنتي تيك اووه إممافتس إثؤواب إنكاثوليكي إن أبوسطوليكي إن </a:t>
            </a:r>
            <a:br>
              <a:rPr lang="ar-SA" sz="2100" dirty="0" smtClean="0"/>
            </a:br>
            <a:r>
              <a:rPr lang="ar-SA" sz="2100" dirty="0" smtClean="0"/>
              <a:t>إككليسيا</a:t>
            </a:r>
            <a:endParaRPr lang="ar-EG" sz="2100" dirty="0" smtClean="0"/>
          </a:p>
        </p:txBody>
      </p:sp>
      <p:sp>
        <p:nvSpPr>
          <p:cNvPr id="21" name="TextBox 20"/>
          <p:cNvSpPr txBox="1"/>
          <p:nvPr/>
        </p:nvSpPr>
        <p:spPr>
          <a:xfrm>
            <a:off x="228600" y="228600"/>
            <a:ext cx="28956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In keeping keep them for us for many years and peaceful times. fulfilling that holy high priesthood with which You have entrusted him from Yourself, according to Your holy and blessed will. Rightly dividing the word of truth, shepherding Your people in purity and righteousness, and all the orthodox bishops, hegumens, priests, and deacons, and all the fullness of Your one, only, holy, catholic, and apostolic Church.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أنعم عليهم وعلينا بالسلام والعافية في كل موضع. وصلواتهم التي يقدمونها عنا، وعن كل شعبك وصلواتنا نحن أيضا عنهم. إقبلها إليك علي مذبحك المقدس الناطق السمائى رائحة بخور. فسائر أعدائهم الذين يرون والذين لا يرون، اسحقهم وأذلهم تحت أرجلهم سريعا.</a:t>
            </a:r>
            <a:endParaRPr lang="en-US" sz="2600" dirty="0" smtClean="0"/>
          </a:p>
          <a:p>
            <a:pPr algn="r"/>
            <a:r>
              <a:rPr lang="ar-EG" sz="2600" dirty="0" smtClean="0"/>
              <a:t>وأما هم فاحفظهم في سلام وعدل في كنيستك المقدسة.</a:t>
            </a:r>
            <a:endParaRPr lang="en-US" sz="2600" dirty="0" smtClean="0"/>
          </a:p>
        </p:txBody>
      </p:sp>
      <p:sp>
        <p:nvSpPr>
          <p:cNvPr id="20" name="TextBox 19"/>
          <p:cNvSpPr txBox="1"/>
          <p:nvPr/>
        </p:nvSpPr>
        <p:spPr>
          <a:xfrm>
            <a:off x="3219450" y="228600"/>
            <a:ext cx="28575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100" dirty="0" smtClean="0"/>
              <a:t>إيك إى إير خاريزستي نوؤو </a:t>
            </a:r>
            <a:br>
              <a:rPr lang="ar-SA" sz="2100" dirty="0" smtClean="0"/>
            </a:br>
            <a:r>
              <a:rPr lang="ar-SA" sz="2100" dirty="0" smtClean="0"/>
              <a:t>نيمان إن أو هيريني نيم أو أوجاي إيقول خين ماي نيفين نو إبروس إفكي ذى إيتو إيري إمموؤوإي إهري إيجون نيم إيجين بيك لاؤس تيرف نيم نونهون إى إهري إيجوؤو.</a:t>
            </a:r>
            <a:endParaRPr lang="en-US" sz="2100" dirty="0" smtClean="0"/>
          </a:p>
          <a:p>
            <a:pPr algn="r"/>
            <a:r>
              <a:rPr lang="ar-SA" sz="2100" dirty="0" smtClean="0"/>
              <a:t>شوبو إيروك إيجين بيك ثيسيا ستيريون إثؤواب إن إيللوجيمون إنتي إتفي أي أو إسطوي إن إسطوى نوفي نوجاجي مين تيرو نيئيطوناف إيروؤو نيم ني إنسيناف إيروؤو آن خيم خومو أووه ماثيفيو سابيسيت إن نوتشالفج إنكوليم إن ثؤوذي آريه إيروؤو خين أو هيريني نيم اوذيكيئوسيني خين تيك إككليسيا إثؤواب.</a:t>
            </a:r>
            <a:endParaRPr lang="ar-EG" sz="2100" dirty="0" smtClean="0"/>
          </a:p>
        </p:txBody>
      </p:sp>
      <p:sp>
        <p:nvSpPr>
          <p:cNvPr id="21" name="TextBox 20"/>
          <p:cNvSpPr txBox="1"/>
          <p:nvPr/>
        </p:nvSpPr>
        <p:spPr>
          <a:xfrm>
            <a:off x="228600" y="2286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Grant them and us peace and safety in every place. Their prayers which they offer on our behalf, and on behalf of all Your people, as well as ours on their behalf, receive upon Your holy, rational Altar of heaven, as a sweet savor of incense. All their enemies, visible and invisible, trample and humiliate under their feet speedily.</a:t>
            </a:r>
          </a:p>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But keep them in peace and righteousness in your Holy church.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1524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1524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
        <p:nvSpPr>
          <p:cNvPr id="12" name="TextBox 11"/>
          <p:cNvSpPr txBox="1"/>
          <p:nvPr/>
        </p:nvSpPr>
        <p:spPr>
          <a:xfrm>
            <a:off x="6172200" y="1371601"/>
            <a:ext cx="27432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وأيضاً فلنسأل الله ضابط الكل، أبا ربنا وإلهنا ومخلصنا يسوع المسيح. نسأل ونطلب من صلاحك يا محب البشر، اذكر يا رب اجتماعاتنا.</a:t>
            </a:r>
            <a:endParaRPr lang="en-US" sz="3200" dirty="0" smtClean="0"/>
          </a:p>
          <a:p>
            <a:pPr algn="r"/>
            <a:r>
              <a:rPr lang="ar-EG" sz="3200" dirty="0" smtClean="0"/>
              <a:t>باركها.</a:t>
            </a:r>
            <a:endParaRPr lang="en-US" sz="3200" dirty="0" smtClean="0"/>
          </a:p>
        </p:txBody>
      </p:sp>
      <p:sp>
        <p:nvSpPr>
          <p:cNvPr id="13" name="TextBox 12"/>
          <p:cNvSpPr txBox="1"/>
          <p:nvPr/>
        </p:nvSpPr>
        <p:spPr>
          <a:xfrm>
            <a:off x="3219450" y="1371600"/>
            <a:ext cx="2857500" cy="507831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بالين أون مارين تيهو إى إفنوتي بي بانطوكراطور إفيوت إمبين شويس أووه بيننوتي أووه بينسوتير إيسوس بي إخرستوس تين تيهو أووه تين طفه إنتيك ميت آغاثوس بي ماي رومي آري إفميفئي إبشويس إننين جين ثوؤوتي.</a:t>
            </a:r>
            <a:endParaRPr lang="en-US" dirty="0" smtClean="0"/>
          </a:p>
          <a:p>
            <a:pPr algn="r"/>
            <a:r>
              <a:rPr lang="ar-EG" dirty="0" smtClean="0"/>
              <a:t>إزمو إيروؤو</a:t>
            </a:r>
          </a:p>
        </p:txBody>
      </p:sp>
      <p:sp>
        <p:nvSpPr>
          <p:cNvPr id="14" name="TextBox 13"/>
          <p:cNvSpPr txBox="1"/>
          <p:nvPr/>
        </p:nvSpPr>
        <p:spPr>
          <a:xfrm>
            <a:off x="228600" y="1371600"/>
            <a:ext cx="28956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Again, let us ask God the Pantocrator, the Father of our Lord, God and Savior Jesus Christ. We ask and entreat Your goodness, O Lover of Mankind, remember,</a:t>
            </a:r>
            <a:r>
              <a:rPr lang="ar-EG"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Lord, our assemblies.</a:t>
            </a:r>
          </a:p>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 them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trips(downLeft)">
                                      <p:cBhvr>
                                        <p:cTn id="2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2" grpId="0" animBg="1"/>
      <p:bldP spid="13" grpId="0" animBg="1"/>
      <p:bldP spid="14"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صلوا من أجل </a:t>
            </a:r>
            <a:br>
              <a:rPr lang="ar-SA" sz="3200" dirty="0" smtClean="0"/>
            </a:br>
            <a:r>
              <a:rPr lang="ar-SA" sz="3200" dirty="0" smtClean="0"/>
              <a:t>هذه الكنيسة المقدسة</a:t>
            </a:r>
            <a:r>
              <a:rPr lang="en-US" sz="3200" dirty="0" smtClean="0"/>
              <a:t> </a:t>
            </a:r>
            <a:r>
              <a:rPr lang="ar-SA" sz="3200" dirty="0" smtClean="0"/>
              <a:t>واجتماعاتنا</a:t>
            </a:r>
            <a:endParaRPr lang="ar-SA" sz="3200" dirty="0"/>
          </a:p>
        </p:txBody>
      </p:sp>
      <p:sp>
        <p:nvSpPr>
          <p:cNvPr id="20" name="TextBox 19"/>
          <p:cNvSpPr txBox="1"/>
          <p:nvPr/>
        </p:nvSpPr>
        <p:spPr>
          <a:xfrm>
            <a:off x="3219450" y="228600"/>
            <a:ext cx="28575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إبروس إفئكساستي إيبرتيس آجياس إككلسياس طاف تيس كيطون سين إيليفسيون إيمون.</a:t>
            </a:r>
            <a:endParaRPr lang="ar-EG" sz="3200" dirty="0" smtClean="0"/>
          </a:p>
        </p:txBody>
      </p:sp>
      <p:sp>
        <p:nvSpPr>
          <p:cNvPr id="21" name="TextBox 20"/>
          <p:cNvSpPr txBox="1"/>
          <p:nvPr/>
        </p:nvSpPr>
        <p:spPr>
          <a:xfrm>
            <a:off x="228600" y="228600"/>
            <a:ext cx="28956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3200" b="1" dirty="0" smtClean="0">
                <a:solidFill>
                  <a:schemeClr val="bg1"/>
                </a:solidFill>
                <a:latin typeface="Times New Roman" pitchFamily="18" charset="0"/>
                <a:cs typeface="Times New Roman" pitchFamily="18" charset="0"/>
              </a:rPr>
              <a:t>Pray for this holy church and for our assemblies.</a:t>
            </a:r>
          </a:p>
        </p:txBody>
      </p:sp>
      <p:sp>
        <p:nvSpPr>
          <p:cNvPr id="7" name="TextBox 6"/>
          <p:cNvSpPr txBox="1"/>
          <p:nvPr/>
        </p:nvSpPr>
        <p:spPr>
          <a:xfrm>
            <a:off x="6172200" y="39624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39624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39624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500" dirty="0" smtClean="0"/>
              <a:t>اعط أن تكون لنا بغير مانع ولا عائق، لنصنعها كمشيئتك المقدسة الطوباوية. بيوت صلاة، بيوت طهارة، بيوت بركة. انعم بها لنا يارب ولعبيدِك الاتين بعدنا إلي الأبد. عبادة الأوثان بتمامها، اقلعها من العالم. الشيطان وكل قواته الشريرة، اسحقهم وأذلهم تحت أقدامنا سريعا. الشكوك وفاعلوها ابطلهم، ولينقض افتراق فساد البدع.</a:t>
            </a:r>
            <a:endParaRPr lang="en-US" sz="2500" dirty="0" smtClean="0"/>
          </a:p>
        </p:txBody>
      </p:sp>
      <p:sp>
        <p:nvSpPr>
          <p:cNvPr id="20" name="TextBox 19"/>
          <p:cNvSpPr txBox="1"/>
          <p:nvPr/>
        </p:nvSpPr>
        <p:spPr>
          <a:xfrm>
            <a:off x="3219450" y="228600"/>
            <a:ext cx="2857500" cy="300082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100" dirty="0" smtClean="0"/>
              <a:t>ميس إثرؤ شوبي نان إن أتئير </a:t>
            </a:r>
            <a:br>
              <a:rPr lang="ar-SA" sz="2100" dirty="0" smtClean="0"/>
            </a:br>
            <a:r>
              <a:rPr lang="ar-SA" sz="2100" dirty="0" smtClean="0"/>
              <a:t>كولين إن أتطاهنو إثرين أيطو </a:t>
            </a:r>
            <a:br>
              <a:rPr lang="ar-SA" sz="2100" dirty="0" smtClean="0"/>
            </a:br>
            <a:r>
              <a:rPr lang="ar-SA" sz="2100" dirty="0" smtClean="0"/>
              <a:t>كاطا بيك اؤوس إثؤواب اووه </a:t>
            </a:r>
            <a:br>
              <a:rPr lang="ar-SA" sz="2100" dirty="0" smtClean="0"/>
            </a:br>
            <a:r>
              <a:rPr lang="ar-SA" sz="2100" dirty="0" smtClean="0"/>
              <a:t>إممكاريون.</a:t>
            </a:r>
            <a:r>
              <a:rPr lang="ar-EG" sz="2100" dirty="0" smtClean="0"/>
              <a:t>هانئي إن إفكي هانئي ان أنطوفو هانئي إن إزمو أريخاريزستي إمموؤو </a:t>
            </a:r>
            <a:br>
              <a:rPr lang="ar-EG" sz="2100" dirty="0" smtClean="0"/>
            </a:br>
            <a:r>
              <a:rPr lang="ar-EG" sz="2100" dirty="0" smtClean="0"/>
              <a:t>نان إبشويس نيم بيك إيفي أيك </a:t>
            </a:r>
            <a:br>
              <a:rPr lang="ar-EG" sz="2100" dirty="0" smtClean="0"/>
            </a:br>
            <a:r>
              <a:rPr lang="ar-EG" sz="2100" dirty="0" smtClean="0"/>
              <a:t>إثنو مينين سون شا إينيه.</a:t>
            </a:r>
            <a:endParaRPr lang="en-US" sz="2100" dirty="0" smtClean="0"/>
          </a:p>
          <a:p>
            <a:pPr algn="r"/>
            <a:r>
              <a:rPr lang="en-US" sz="2100" dirty="0" smtClean="0"/>
              <a:t>…………………..</a:t>
            </a:r>
            <a:endParaRPr lang="ar-EG" sz="2100" dirty="0" smtClean="0"/>
          </a:p>
        </p:txBody>
      </p:sp>
      <p:sp>
        <p:nvSpPr>
          <p:cNvPr id="21" name="TextBox 20"/>
          <p:cNvSpPr txBox="1"/>
          <p:nvPr/>
        </p:nvSpPr>
        <p:spPr>
          <a:xfrm>
            <a:off x="228600" y="228600"/>
            <a:ext cx="28956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19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Grant that they may be to us without obstacle or hindrance, that we may hold them according to Your Holy and blessed will: houses of prayer, houses of purity, houses of blessing. Grant them to us, O Lord, and Your servants who shall come after us, forever. The worship of idols, utterly uproot from the world. Satan and all his evil powers, trample and humiliate under our feet speedily. All offenses and their instigators, abolish. May all dissensions of corrupt heresies cease.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أعداء كنيستك المقدسة يارب، مثل كل زمان، الآن أيضاً أذلهم. حل تعاظمهم، عرفهم ضعفهم سريعا.</a:t>
            </a:r>
            <a:endParaRPr lang="en-US" dirty="0" smtClean="0"/>
          </a:p>
          <a:p>
            <a:pPr algn="r"/>
            <a:r>
              <a:rPr lang="ar-EG" dirty="0" smtClean="0"/>
              <a:t>ابطل حسدهم، وسعايتهم، وجنونهم، وشرهم، ونميمتهم التي يصنعونها فينا. يا رب اجعلهم كلهم كلا شئ، وبدد مشورتهم يا الله الذي بدد مشورة أخيتوفل.</a:t>
            </a:r>
            <a:endParaRPr lang="en-US" dirty="0" smtClean="0"/>
          </a:p>
        </p:txBody>
      </p:sp>
      <p:sp>
        <p:nvSpPr>
          <p:cNvPr id="20" name="TextBox 19"/>
          <p:cNvSpPr txBox="1"/>
          <p:nvPr/>
        </p:nvSpPr>
        <p:spPr>
          <a:xfrm>
            <a:off x="3219450" y="228600"/>
            <a:ext cx="2857500" cy="41549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en-US" sz="2100" dirty="0" smtClean="0"/>
              <a:t>………………..</a:t>
            </a:r>
            <a:endParaRPr lang="ar-EG" sz="2100" dirty="0" smtClean="0"/>
          </a:p>
        </p:txBody>
      </p:sp>
      <p:sp>
        <p:nvSpPr>
          <p:cNvPr id="21" name="TextBox 20"/>
          <p:cNvSpPr txBox="1"/>
          <p:nvPr/>
        </p:nvSpPr>
        <p:spPr>
          <a:xfrm>
            <a:off x="228600" y="2286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enemies of Your Holy Church, O Lord, as at all times, now also humiliate. Strip their vanity, show them their weakness speedily. Bring to naught their envy, their intrigues, their madness, their wickedness, and their slander, which they commit against us. O Lord, bring them all to no avail. Disperse their counsel, O God, who dispersed the counsel of Ahithophel.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1524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1524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
        <p:nvSpPr>
          <p:cNvPr id="12" name="TextBox 11"/>
          <p:cNvSpPr txBox="1"/>
          <p:nvPr/>
        </p:nvSpPr>
        <p:spPr>
          <a:xfrm>
            <a:off x="6172200" y="1371601"/>
            <a:ext cx="27432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قم أيها الرب الاله. وليتفرق جميع أعدائك. وليهرب من قدام وجهك كل مبغضي إسمك القدوس.</a:t>
            </a:r>
            <a:endParaRPr lang="en-US" sz="3000" dirty="0" smtClean="0"/>
          </a:p>
          <a:p>
            <a:pPr algn="r"/>
            <a:r>
              <a:rPr lang="ar-EG" sz="3000" dirty="0" smtClean="0"/>
              <a:t>وأما شعبك فليكن بالبركة، ألوفَ ألوفٍ وربواتِ ربواتٍ، يصنعون إرادَتك.</a:t>
            </a:r>
            <a:endParaRPr lang="en-US" sz="3000" dirty="0" smtClean="0"/>
          </a:p>
        </p:txBody>
      </p:sp>
      <p:sp>
        <p:nvSpPr>
          <p:cNvPr id="13" name="TextBox 12"/>
          <p:cNvSpPr txBox="1"/>
          <p:nvPr/>
        </p:nvSpPr>
        <p:spPr>
          <a:xfrm>
            <a:off x="3219450" y="1371600"/>
            <a:ext cx="2857500" cy="507831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طنك إبشويس إفنوتي ماروجور إيفول إنجي نيك جاجي تيرو</a:t>
            </a:r>
            <a:r>
              <a:rPr lang="en-US" dirty="0" smtClean="0"/>
              <a:t> </a:t>
            </a:r>
            <a:r>
              <a:rPr lang="ar-SA" dirty="0" smtClean="0"/>
              <a:t>ماروفوت إيفول خا إتهي إمبيك هو إنجي أؤون نيفين إثموستي إم بيكران إثؤواب. بيك لاؤس ذى ماريف شوبي </a:t>
            </a:r>
            <a:br>
              <a:rPr lang="ar-SA" dirty="0" smtClean="0"/>
            </a:br>
            <a:r>
              <a:rPr lang="ar-SA" dirty="0" smtClean="0"/>
              <a:t>خين بي إزمو إيهان آنشو إنشونيم هان أتفا إن إتفا إفئيري إمبيك أؤوش.</a:t>
            </a:r>
            <a:endParaRPr lang="ar-EG" dirty="0" smtClean="0"/>
          </a:p>
        </p:txBody>
      </p:sp>
      <p:sp>
        <p:nvSpPr>
          <p:cNvPr id="14" name="TextBox 13"/>
          <p:cNvSpPr txBox="1"/>
          <p:nvPr/>
        </p:nvSpPr>
        <p:spPr>
          <a:xfrm>
            <a:off x="228600" y="1371600"/>
            <a:ext cx="2895600" cy="509370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Arise, O Lord God, let all Your enemies be scattered, and let all who hate Your holy name flee before Your face.</a:t>
            </a:r>
          </a:p>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But let Your people be in blessing, thousands of thousands and ten thousand times ten thousand doing Your Will.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trips(downLeft)">
                                      <p:cBhvr>
                                        <p:cTn id="2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2" grpId="0" animBg="1"/>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52401"/>
            <a:ext cx="2743200" cy="30469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باسم الآب والابن والروح القدس إله واحد. </a:t>
            </a:r>
            <a:endParaRPr lang="ar-EG" sz="3200" dirty="0" smtClean="0"/>
          </a:p>
          <a:p>
            <a:pPr algn="r"/>
            <a:r>
              <a:rPr lang="ar-SA" sz="3200" dirty="0" smtClean="0"/>
              <a:t>مبارك الله الآب ضابط</a:t>
            </a:r>
            <a:r>
              <a:rPr lang="en-US" sz="3200" dirty="0" smtClean="0"/>
              <a:t> </a:t>
            </a:r>
            <a:r>
              <a:rPr lang="ar-SA" sz="3200" dirty="0" smtClean="0"/>
              <a:t>الكل.</a:t>
            </a:r>
            <a:endParaRPr lang="en-US" sz="3200" dirty="0" smtClean="0"/>
          </a:p>
          <a:p>
            <a:pPr algn="r"/>
            <a:r>
              <a:rPr lang="ar-SA" sz="3200" dirty="0" smtClean="0"/>
              <a:t>آمين.</a:t>
            </a:r>
            <a:endParaRPr lang="ar-SA" sz="3200" dirty="0"/>
          </a:p>
        </p:txBody>
      </p:sp>
      <p:sp>
        <p:nvSpPr>
          <p:cNvPr id="3" name="TextBox 2"/>
          <p:cNvSpPr txBox="1"/>
          <p:nvPr/>
        </p:nvSpPr>
        <p:spPr>
          <a:xfrm>
            <a:off x="3219450" y="152400"/>
            <a:ext cx="2857500" cy="31085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خين إفران إم إفيوت نيم إبشيرى نيم بى إبنيفما إثؤواب أونوتى إن أوأوت إف إزماروؤوت إنجى إفنوتى إفيوت بي بانطوكرارطور </a:t>
            </a:r>
            <a:endParaRPr lang="en-US" sz="2800" dirty="0" smtClean="0"/>
          </a:p>
          <a:p>
            <a:pPr algn="r"/>
            <a:r>
              <a:rPr lang="ar-SA" sz="2800" dirty="0" smtClean="0"/>
              <a:t>آمين.</a:t>
            </a:r>
            <a:endParaRPr lang="en-US" sz="2800" dirty="0" smtClean="0"/>
          </a:p>
        </p:txBody>
      </p:sp>
      <p:sp>
        <p:nvSpPr>
          <p:cNvPr id="4" name="TextBox 3"/>
          <p:cNvSpPr txBox="1"/>
          <p:nvPr/>
        </p:nvSpPr>
        <p:spPr>
          <a:xfrm>
            <a:off x="228600" y="152400"/>
            <a:ext cx="2895600" cy="369331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In the name of the Father, the Son, and the Holy Spirit,  one God Amen</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be Blessed be God the Father, the Pantocrator. Amen.</a:t>
            </a:r>
          </a:p>
        </p:txBody>
      </p:sp>
      <p:sp>
        <p:nvSpPr>
          <p:cNvPr id="5" name="TextBox 4"/>
          <p:cNvSpPr txBox="1"/>
          <p:nvPr/>
        </p:nvSpPr>
        <p:spPr>
          <a:xfrm>
            <a:off x="6172200" y="3962401"/>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آمين.</a:t>
            </a:r>
            <a:endParaRPr lang="ar-SA" sz="3200" dirty="0"/>
          </a:p>
        </p:txBody>
      </p:sp>
      <p:sp>
        <p:nvSpPr>
          <p:cNvPr id="6" name="TextBox 5"/>
          <p:cNvSpPr txBox="1"/>
          <p:nvPr/>
        </p:nvSpPr>
        <p:spPr>
          <a:xfrm>
            <a:off x="3219450" y="3962400"/>
            <a:ext cx="28575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آمين.</a:t>
            </a:r>
            <a:endParaRPr lang="ar-SA" sz="3200" dirty="0"/>
          </a:p>
        </p:txBody>
      </p:sp>
      <p:sp>
        <p:nvSpPr>
          <p:cNvPr id="7" name="TextBox 6"/>
          <p:cNvSpPr txBox="1"/>
          <p:nvPr/>
        </p:nvSpPr>
        <p:spPr>
          <a:xfrm>
            <a:off x="228600" y="3962400"/>
            <a:ext cx="28956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latin typeface="Times New Roman" pitchFamily="18" charset="0"/>
                <a:cs typeface="Times New Roman" pitchFamily="18" charset="0"/>
              </a:rPr>
              <a:t>Amen.</a:t>
            </a:r>
            <a:endParaRPr lang="en-US" sz="3200" b="1" dirty="0">
              <a:solidFill>
                <a:schemeClr val="bg1"/>
              </a:solidFill>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p:cNvSpPr txBox="1"/>
          <p:nvPr/>
        </p:nvSpPr>
        <p:spPr>
          <a:xfrm>
            <a:off x="6172200" y="4648201"/>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مبارك ابنه الوحيد يسوع المسيح ربنا. آمين.</a:t>
            </a:r>
            <a:endParaRPr lang="ar-SA" sz="3200" dirty="0" smtClean="0"/>
          </a:p>
        </p:txBody>
      </p:sp>
      <p:sp>
        <p:nvSpPr>
          <p:cNvPr id="14" name="TextBox 13"/>
          <p:cNvSpPr txBox="1"/>
          <p:nvPr/>
        </p:nvSpPr>
        <p:spPr>
          <a:xfrm>
            <a:off x="3219450" y="4648200"/>
            <a:ext cx="2857500" cy="169277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إف إزماروؤت إنجى بيف مونوجينيس إنشيرى</a:t>
            </a:r>
            <a:r>
              <a:rPr lang="en-US" sz="2600" dirty="0" smtClean="0"/>
              <a:t> </a:t>
            </a:r>
            <a:r>
              <a:rPr lang="ar-SA" sz="2600" dirty="0" smtClean="0"/>
              <a:t>إيسوس</a:t>
            </a:r>
            <a:r>
              <a:rPr lang="en-US" sz="2600" dirty="0" smtClean="0"/>
              <a:t> </a:t>
            </a:r>
            <a:r>
              <a:rPr lang="ar-SA" sz="2600" dirty="0" smtClean="0"/>
              <a:t>بى إخرستوس بين شويس آمين.</a:t>
            </a:r>
            <a:endParaRPr lang="en-US" sz="2600" dirty="0" smtClean="0"/>
          </a:p>
        </p:txBody>
      </p:sp>
      <p:sp>
        <p:nvSpPr>
          <p:cNvPr id="15" name="TextBox 14"/>
          <p:cNvSpPr txBox="1"/>
          <p:nvPr/>
        </p:nvSpPr>
        <p:spPr>
          <a:xfrm>
            <a:off x="228600" y="4648200"/>
            <a:ext cx="2895600" cy="169277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be His only-begotten Son, Jesus Christ our Lord. Amen.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strips(downLeft)">
                                      <p:cBhvr>
                                        <p:cTn id="18" dur="500"/>
                                        <p:tgtEl>
                                          <p:spTgt spid="5"/>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strips(downLeft)">
                                      <p:cBhvr>
                                        <p:cTn id="21" dur="500"/>
                                        <p:tgtEl>
                                          <p:spTgt spid="6"/>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strips(downLeft)">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strips(downLeft)">
                                      <p:cBhvr>
                                        <p:cTn id="29" dur="500"/>
                                        <p:tgtEl>
                                          <p:spTgt spid="13"/>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strips(downLeft)">
                                      <p:cBhvr>
                                        <p:cTn id="32" dur="500"/>
                                        <p:tgtEl>
                                          <p:spTgt spid="14"/>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strips(downLeft)">
                                      <p:cBhvr>
                                        <p:cTn id="3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13" grpId="0" animBg="1"/>
      <p:bldP spid="14" grpId="0" animBg="1"/>
      <p:bldP spid="15"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01675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بالحقيقة نؤمن بإله واحد، الله الآب، ضابط الكل، خالق السماء والأرض، ما يُرَى وما لا يرى. نؤمن برب واحد يسوع المسيح، ابن الله الوحيد، المولود من الآب قبل كل الدهور،</a:t>
            </a:r>
            <a:endParaRPr lang="en-US" dirty="0"/>
          </a:p>
        </p:txBody>
      </p:sp>
      <p:sp>
        <p:nvSpPr>
          <p:cNvPr id="8" name="TextBox 7"/>
          <p:cNvSpPr txBox="1"/>
          <p:nvPr/>
        </p:nvSpPr>
        <p:spPr>
          <a:xfrm>
            <a:off x="3219450" y="152400"/>
            <a:ext cx="2857500" cy="612475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تين ناهتي إي اونوتي إن إوؤت إفنوتي إفيوت بي باندوكراطور </a:t>
            </a:r>
            <a:r>
              <a:rPr lang="en-US" sz="2800" dirty="0" smtClean="0"/>
              <a:t> </a:t>
            </a:r>
            <a:r>
              <a:rPr lang="ar-EG" sz="2800" dirty="0" smtClean="0"/>
              <a:t> في إيتاف ثاميو إن إتفيه نيم إبكاهي  ني إيتوناﭫ إيرؤ نيم ني إيتيه إن سيناﭫ إيرؤ آن  . تين ناهتي إي اوتشويس إن اووت إيسوس</a:t>
            </a:r>
            <a:r>
              <a:rPr lang="en-US" sz="2800" dirty="0" smtClean="0"/>
              <a:t> </a:t>
            </a:r>
            <a:r>
              <a:rPr lang="ar-EG" sz="2800" dirty="0" smtClean="0"/>
              <a:t>بيخريستوس إبشيري إم إفيوت بيمونوجينيس </a:t>
            </a:r>
            <a:r>
              <a:rPr lang="en-US" sz="2800" dirty="0" smtClean="0"/>
              <a:t> </a:t>
            </a:r>
            <a:r>
              <a:rPr lang="ar-EG" sz="2800" dirty="0" smtClean="0"/>
              <a:t>بيميسي إيﭭول خين إفيوت خاجؤ إنني إيؤن تيرو</a:t>
            </a:r>
            <a:r>
              <a:rPr lang="en-US" sz="2800" dirty="0" smtClean="0"/>
              <a:t>.</a:t>
            </a:r>
            <a:endParaRPr lang="en-US" sz="2800" dirty="0"/>
          </a:p>
        </p:txBody>
      </p:sp>
      <p:sp>
        <p:nvSpPr>
          <p:cNvPr id="9" name="TextBox 8"/>
          <p:cNvSpPr txBox="1"/>
          <p:nvPr/>
        </p:nvSpPr>
        <p:spPr>
          <a:xfrm>
            <a:off x="228600" y="152400"/>
            <a:ext cx="2895600" cy="60939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We believe in one God, God the Father, the Almighty, Who created heaven and earth, and all things, seen and unseen.</a:t>
            </a:r>
          </a:p>
          <a:p>
            <a:pPr algn="l" rtl="0"/>
            <a:r>
              <a:rPr lang="en-US" sz="2600" dirty="0" smtClean="0"/>
              <a:t>We believe in one Lord Jesus Christ, the Only-Begotten Son of God, begotten of the Father before all ages;</a:t>
            </a: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63231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نور من نور، إله حق من إله حق، مولود غير مخلوق، مساو للآب في الجوهر، الذي به كان كل شئ. هذا الذي من أجلنا نحن البشر، ومن أجل خلاصنا، نزل من السماء، وتجسد من الروح القدس ومن مريم العذراء، وتأنس.</a:t>
            </a:r>
            <a:endParaRPr lang="en-US" sz="3000" dirty="0"/>
          </a:p>
        </p:txBody>
      </p:sp>
      <p:sp>
        <p:nvSpPr>
          <p:cNvPr id="8" name="TextBox 7"/>
          <p:cNvSpPr txBox="1"/>
          <p:nvPr/>
        </p:nvSpPr>
        <p:spPr>
          <a:xfrm>
            <a:off x="3219450" y="152400"/>
            <a:ext cx="2857500" cy="563231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400" dirty="0" smtClean="0"/>
              <a:t>اوؤيني إيﭭول خين اوؤيني اونوتي إنطا إفمي إيﭭول خين اونوتي إنطا إفمي </a:t>
            </a:r>
            <a:r>
              <a:rPr lang="en-US" sz="2400" dirty="0" smtClean="0"/>
              <a:t> </a:t>
            </a:r>
            <a:r>
              <a:rPr lang="ar-EG" sz="2400" dirty="0" smtClean="0"/>
              <a:t>اوميسي بيه اوثاميو آن بيه اوموؤسيوس بيه نيم إفيوت في إيطا هوب نيﭭين شوبي إيﭭول هيتوتف  . فاي إيتيه إث</a:t>
            </a:r>
            <a:r>
              <a:rPr lang="en-US" sz="2400" dirty="0" smtClean="0"/>
              <a:t> </a:t>
            </a:r>
            <a:r>
              <a:rPr lang="ar-EG" sz="2400" dirty="0" smtClean="0"/>
              <a:t>ﭭيتين آنون خاني رومي نيم إثﭭيه بين اوجاي آفئي إيبيسيت إيﭭول خين إتفيه آفتشي ساركس إيﭭول خين بي إبنيﭭما إثؤواب نيم إيﭭول خين ماريا تى بارثينوس اووه آف إررومي  .</a:t>
            </a:r>
            <a:endParaRPr lang="en-US" sz="2400" dirty="0" smtClean="0"/>
          </a:p>
        </p:txBody>
      </p:sp>
      <p:sp>
        <p:nvSpPr>
          <p:cNvPr id="9" name="TextBox 8"/>
          <p:cNvSpPr txBox="1"/>
          <p:nvPr/>
        </p:nvSpPr>
        <p:spPr>
          <a:xfrm>
            <a:off x="228600" y="152400"/>
            <a:ext cx="2895600" cy="612475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50" dirty="0" smtClean="0"/>
              <a:t>Light of Light, true God of true God, begotten not created, of one essence with the Father, by Whom all things were made; Who for us, men, and for our salvation, came down from heaven, and was incarnated of the Holy Spirit and of the Virgin Mary, and became man</a:t>
            </a:r>
            <a:endParaRPr lang="en-US" sz="245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17064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وصلب عنا على عهد بيلاطس البنطي. وتألم وقبر وقام من بين الأموات في اليوم الثالث كما في الكتب، وصعد إلى السموات، وجلس عن يمين أبيه، وأيضا يأتي في مجده ليدين الأحياء والأموات، الذي ليس لملكه انقضاء.</a:t>
            </a:r>
            <a:endParaRPr lang="en-US" sz="3000" dirty="0"/>
          </a:p>
        </p:txBody>
      </p:sp>
      <p:sp>
        <p:nvSpPr>
          <p:cNvPr id="8" name="TextBox 7"/>
          <p:cNvSpPr txBox="1"/>
          <p:nvPr/>
        </p:nvSpPr>
        <p:spPr>
          <a:xfrm>
            <a:off x="3219450" y="152400"/>
            <a:ext cx="2857500" cy="624786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اووه آﭫ إر إستاﭭرونين إمموف إي إهري إيجون ناهرين بونتيوس بيلاتوس  آفشيب إمكاه اووه آﭭكوسف  اووه آفتونف إيﭭول خين ني إثموؤت خين بي إهؤو إمماه شومت كاطا ني إغرافي آفشيناف إي إبشوي إي نيفيؤي آف هيمسي ساؤوي نام إمبيف يوت .  كيه بالين إفنيو خين بيف اوؤ إي تيهاب إي ني أونخ نيم ني إثموؤت في إيتيه تيف ميت أورواو آثمونك تيه </a:t>
            </a:r>
            <a:endParaRPr lang="en-US" sz="2500" dirty="0" smtClean="0"/>
          </a:p>
        </p:txBody>
      </p:sp>
      <p:sp>
        <p:nvSpPr>
          <p:cNvPr id="9" name="TextBox 8"/>
          <p:cNvSpPr txBox="1"/>
          <p:nvPr/>
        </p:nvSpPr>
        <p:spPr>
          <a:xfrm>
            <a:off x="228600" y="152400"/>
            <a:ext cx="2895600" cy="610936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And He was crucified for us under Pontius Pilate, suffered and was buried. And on the third day He rose from the dead, according to the Scriptures, and ascended into the heavens; and sat at the right hand of His Father, and also He is coming again in His glory to judge the living and the dead, whose kingdom has no end.</a:t>
            </a:r>
            <a:endParaRPr lang="en-US" sz="2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600164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نعم نؤمن بالروح القدس، الرب المحيى المنبثق من الآب. نسجد له ونمجده مع الآب والابن، الناطق في الأنبياء. وبكنيسة واحدة مقدسة جامعة رسولية. ونعترف بمعمودية واحدة لمغفرة الخطايا.</a:t>
            </a:r>
            <a:endParaRPr lang="en-US" dirty="0"/>
          </a:p>
        </p:txBody>
      </p:sp>
      <p:sp>
        <p:nvSpPr>
          <p:cNvPr id="8" name="TextBox 7"/>
          <p:cNvSpPr txBox="1"/>
          <p:nvPr/>
        </p:nvSpPr>
        <p:spPr>
          <a:xfrm>
            <a:off x="3219450" y="152400"/>
            <a:ext cx="28575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سيه تين ناهتي إي بي إبنيﭭما إثؤواب إبتشويس إن ريفتي إم إب اونخ في إثنيو إيﭭول خين إفيوت سيه اوؤشت إمموف سيه تي اوؤ ناف نيم إفيوت نيم إبشيري في إيتاف صاﭽي خين ني إبروفيتيس</a:t>
            </a:r>
            <a:r>
              <a:rPr lang="en-US" sz="2600" dirty="0" smtClean="0"/>
              <a:t>.</a:t>
            </a:r>
            <a:r>
              <a:rPr lang="ar-EG" sz="2600" dirty="0" smtClean="0"/>
              <a:t> إي اؤي إن آجيا إن كاثوليكي إن آبوسطوليكي إنيك إكليسيا </a:t>
            </a:r>
            <a:r>
              <a:rPr lang="en-US" sz="2600" dirty="0" smtClean="0"/>
              <a:t>.</a:t>
            </a:r>
            <a:r>
              <a:rPr lang="ar-EG" sz="2600" dirty="0" smtClean="0"/>
              <a:t> تين إرمولوجين إن او اومس إن اوؤت إي إبكو إيﭭول إنتيه ني نوﭭي</a:t>
            </a:r>
            <a:endParaRPr lang="en-US" sz="2600" dirty="0"/>
          </a:p>
        </p:txBody>
      </p:sp>
      <p:sp>
        <p:nvSpPr>
          <p:cNvPr id="9" name="TextBox 8"/>
          <p:cNvSpPr txBox="1"/>
          <p:nvPr/>
        </p:nvSpPr>
        <p:spPr>
          <a:xfrm>
            <a:off x="228600" y="152400"/>
            <a:ext cx="2895600" cy="624786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Yes, we believe in the Holy Spirit, the Lord, the Life-Giver, Who proceeds from the Father, Who, with the Father and the Son, is worshipped and glorified, Who spoke in the prophets. And in one holy, catholic and apostolic church. We confess one baptism for the remission of sins.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وننتظر قيامة الأموات وحياة الدهر الآتي</a:t>
            </a:r>
            <a:br>
              <a:rPr lang="ar-EG" dirty="0" smtClean="0"/>
            </a:br>
            <a:r>
              <a:rPr lang="ar-EG" dirty="0" smtClean="0"/>
              <a:t>آمين</a:t>
            </a:r>
            <a:endParaRPr lang="en-US" dirty="0"/>
          </a:p>
        </p:txBody>
      </p:sp>
      <p:sp>
        <p:nvSpPr>
          <p:cNvPr id="8" name="TextBox 7"/>
          <p:cNvSpPr txBox="1"/>
          <p:nvPr/>
        </p:nvSpPr>
        <p:spPr>
          <a:xfrm>
            <a:off x="3219450" y="152400"/>
            <a:ext cx="28575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تين جوشت إيقول خا إتهي إنتي آناسطاسيس إنتي نيريف موؤوت نيم بي اونخ إنتي بي أوؤون إثنيو آمين.</a:t>
            </a:r>
            <a:endParaRPr lang="en-US" dirty="0"/>
          </a:p>
        </p:txBody>
      </p:sp>
      <p:sp>
        <p:nvSpPr>
          <p:cNvPr id="9" name="TextBox 8"/>
          <p:cNvSpPr txBox="1"/>
          <p:nvPr/>
        </p:nvSpPr>
        <p:spPr>
          <a:xfrm>
            <a:off x="228600" y="152400"/>
            <a:ext cx="2895600" cy="295465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100" dirty="0" smtClean="0"/>
              <a:t>We look for the resurrection of the dead, and the life of the age to come. Amen.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014473"/>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صلوا.</a:t>
            </a:r>
            <a:endParaRPr lang="en-US" dirty="0"/>
          </a:p>
        </p:txBody>
      </p:sp>
      <p:sp>
        <p:nvSpPr>
          <p:cNvPr id="24" name="TextBox 23"/>
          <p:cNvSpPr txBox="1"/>
          <p:nvPr/>
        </p:nvSpPr>
        <p:spPr>
          <a:xfrm>
            <a:off x="3219450" y="1014472"/>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إشليل</a:t>
            </a:r>
            <a:endParaRPr lang="en-US" dirty="0"/>
          </a:p>
        </p:txBody>
      </p:sp>
      <p:sp>
        <p:nvSpPr>
          <p:cNvPr id="25" name="TextBox 24"/>
          <p:cNvSpPr txBox="1"/>
          <p:nvPr/>
        </p:nvSpPr>
        <p:spPr>
          <a:xfrm>
            <a:off x="228600" y="1014472"/>
            <a:ext cx="28956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Pray.</a:t>
            </a:r>
          </a:p>
        </p:txBody>
      </p:sp>
      <p:sp>
        <p:nvSpPr>
          <p:cNvPr id="26" name="TextBox 25"/>
          <p:cNvSpPr txBox="1"/>
          <p:nvPr/>
        </p:nvSpPr>
        <p:spPr>
          <a:xfrm>
            <a:off x="6172200" y="1894583"/>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للصلاة قفوا.</a:t>
            </a:r>
            <a:endParaRPr lang="en-US" dirty="0"/>
          </a:p>
        </p:txBody>
      </p:sp>
      <p:sp>
        <p:nvSpPr>
          <p:cNvPr id="27" name="TextBox 26"/>
          <p:cNvSpPr txBox="1"/>
          <p:nvPr/>
        </p:nvSpPr>
        <p:spPr>
          <a:xfrm>
            <a:off x="3219450" y="1894582"/>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إيبى إبروس إفكى إستاثيتى</a:t>
            </a:r>
          </a:p>
        </p:txBody>
      </p:sp>
      <p:sp>
        <p:nvSpPr>
          <p:cNvPr id="28" name="TextBox 27"/>
          <p:cNvSpPr txBox="1"/>
          <p:nvPr/>
        </p:nvSpPr>
        <p:spPr>
          <a:xfrm>
            <a:off x="228600" y="18945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Stand up for prayer.</a:t>
            </a:r>
          </a:p>
        </p:txBody>
      </p:sp>
      <p:sp>
        <p:nvSpPr>
          <p:cNvPr id="29" name="TextBox 28"/>
          <p:cNvSpPr txBox="1"/>
          <p:nvPr/>
        </p:nvSpPr>
        <p:spPr>
          <a:xfrm>
            <a:off x="6172200" y="32557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30" name="TextBox 29"/>
          <p:cNvSpPr txBox="1"/>
          <p:nvPr/>
        </p:nvSpPr>
        <p:spPr>
          <a:xfrm>
            <a:off x="3219450" y="32557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31" name="TextBox 30"/>
          <p:cNvSpPr txBox="1"/>
          <p:nvPr/>
        </p:nvSpPr>
        <p:spPr>
          <a:xfrm>
            <a:off x="228600" y="32557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32" name="TextBox 31"/>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33" name="TextBox 32"/>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34" name="TextBox 33"/>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strips(downLeft)">
                                      <p:cBhvr>
                                        <p:cTn id="18" dur="500"/>
                                        <p:tgtEl>
                                          <p:spTgt spid="2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strips(downLeft)">
                                      <p:cBhvr>
                                        <p:cTn id="21" dur="500"/>
                                        <p:tgtEl>
                                          <p:spTgt spid="27"/>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strips(downLeft)">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strips(downLeft)">
                                      <p:cBhvr>
                                        <p:cTn id="29" dur="500"/>
                                        <p:tgtEl>
                                          <p:spTgt spid="2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strips(downLeft)">
                                      <p:cBhvr>
                                        <p:cTn id="32" dur="500"/>
                                        <p:tgtEl>
                                          <p:spTgt spid="3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strips(downLeft)">
                                      <p:cBhvr>
                                        <p:cTn id="35" dur="500"/>
                                        <p:tgtEl>
                                          <p:spTgt spid="31"/>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strips(downLeft)">
                                      <p:cBhvr>
                                        <p:cTn id="40" dur="500"/>
                                        <p:tgtEl>
                                          <p:spTgt spid="32"/>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strips(downLeft)">
                                      <p:cBhvr>
                                        <p:cTn id="43" dur="500"/>
                                        <p:tgtEl>
                                          <p:spTgt spid="33"/>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34"/>
                                        </p:tgtEl>
                                        <p:attrNameLst>
                                          <p:attrName>style.visibility</p:attrName>
                                        </p:attrNameLst>
                                      </p:cBhvr>
                                      <p:to>
                                        <p:strVal val="visible"/>
                                      </p:to>
                                    </p:set>
                                    <p:animEffect transition="in" filter="strips(downLeft)">
                                      <p:cBhvr>
                                        <p:cTn id="4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876800" y="604421"/>
            <a:ext cx="40386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ايها الكائن الذي كان، الدائم إلي الابد، الذاتي، والمساوي، والجليس، والخالق الشريك مع الآب.</a:t>
            </a:r>
            <a:endParaRPr lang="en-US" sz="2400" dirty="0" smtClean="0"/>
          </a:p>
          <a:p>
            <a:pPr algn="r"/>
            <a:r>
              <a:rPr lang="ar-EG" sz="2400" dirty="0" smtClean="0"/>
              <a:t>الذي من اجلّ الصلاح وحده، مما لم يكن كونت الانسان، وجعلته في فردوس النعيم. وعندما سقط بغواية العدو ومخالفة وصيتّك المقدسة.</a:t>
            </a:r>
            <a:r>
              <a:rPr lang="en-US" sz="2400" dirty="0" smtClean="0"/>
              <a:t> </a:t>
            </a:r>
            <a:r>
              <a:rPr lang="ar-EG" sz="2400" dirty="0" smtClean="0"/>
              <a:t>واردت ان تجدّده، وتردّه إلي رتبة الأولي. لا ملاك ولا رئيس ملائكة ولا آباء ولا نبياً ائتمنته علي خلاصنا.</a:t>
            </a:r>
            <a:r>
              <a:rPr lang="en-US" sz="2400" dirty="0" smtClean="0"/>
              <a:t> </a:t>
            </a:r>
            <a:r>
              <a:rPr lang="ar-EG" sz="2400" dirty="0" smtClean="0"/>
              <a:t>بل أنت بغير استحالة، تجسد وتأنست، وشابهتنا في كلّ شئ ما خلا الخطية وحدها. وصرت لنا وسيطاً لدى الآب، والحاجز المتوسط نقضته، والعداوة القديمة هدمتها.</a:t>
            </a:r>
            <a:endParaRPr lang="en-US" sz="2400" dirty="0" smtClean="0"/>
          </a:p>
        </p:txBody>
      </p:sp>
      <p:sp>
        <p:nvSpPr>
          <p:cNvPr id="21" name="TextBox 20"/>
          <p:cNvSpPr txBox="1"/>
          <p:nvPr/>
        </p:nvSpPr>
        <p:spPr>
          <a:xfrm>
            <a:off x="152400" y="384512"/>
            <a:ext cx="45720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19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You, THE BEING, who were and who abides forever, the eternal, co-essential, co-enthroned, and co-creator with the Father. Who for the sake of goodness only brought man into existence out of nonexistence, and put him in the paradise of joy. And when he fell through the deception of the enemy and the disobedience of Your holy commandment You desired to renew him and to restore him to his first estate. Neither an angel nor an archangel, neither a patriarch nor a prophet, have You entrusted with our salvation, but You, without change, were incarnate and became man and resembled us in everything, except for sin alone, and became for us a mediator with the Father, and the middle wall You have broken down and the old enmity You have abolished.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876800" y="604421"/>
            <a:ext cx="40386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واصلحت الارضيين مع السمائيين، وجعلت الإثنين واحداً، وأكملت التدبير بالجسد. </a:t>
            </a:r>
            <a:endParaRPr lang="en-US" sz="2400" dirty="0" smtClean="0"/>
          </a:p>
          <a:p>
            <a:pPr algn="r"/>
            <a:r>
              <a:rPr lang="ar-EG" sz="2400" dirty="0" smtClean="0"/>
              <a:t>وعند صعودك إلي السموات جسدياً، إذ ملأت الكلّ بلاهوتَّك.</a:t>
            </a:r>
            <a:endParaRPr lang="en-US" sz="2400" dirty="0" smtClean="0"/>
          </a:p>
          <a:p>
            <a:pPr algn="r"/>
            <a:r>
              <a:rPr lang="ar-EG" sz="2400" dirty="0" smtClean="0"/>
              <a:t>قلت لتلاميذك ورسلك القديسين:</a:t>
            </a:r>
            <a:br>
              <a:rPr lang="ar-EG" sz="2400" dirty="0" smtClean="0"/>
            </a:br>
            <a:r>
              <a:rPr lang="ar-EG" sz="2400" dirty="0" smtClean="0"/>
              <a:t>”سلامي أعطيكم، سلامي أنا أتركه لكم.“ هذا أيضاً الآن، أنعِم به لنا يا سيدَّنا.</a:t>
            </a:r>
            <a:r>
              <a:rPr lang="en-US" sz="2400" dirty="0" smtClean="0"/>
              <a:t> </a:t>
            </a:r>
            <a:r>
              <a:rPr lang="ar-EG" sz="2400" dirty="0" smtClean="0"/>
              <a:t>وطهرنا من كل دنس، ومن كل غش، ومن كل رياء، ومن كل شر، ومن كل مكيدةٍ، ومن تذكار الشر الملبس الموت.</a:t>
            </a:r>
            <a:endParaRPr lang="en-US" sz="2400" dirty="0" smtClean="0"/>
          </a:p>
        </p:txBody>
      </p:sp>
      <p:sp>
        <p:nvSpPr>
          <p:cNvPr id="21" name="TextBox 20"/>
          <p:cNvSpPr txBox="1"/>
          <p:nvPr/>
        </p:nvSpPr>
        <p:spPr>
          <a:xfrm>
            <a:off x="152400" y="935772"/>
            <a:ext cx="4572000" cy="409342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have reconciled the earthly with the heavenly and made the two into one, and fulfilled the economy in the flesh. And at Your Ascension into the heavens in the body, having filled all with Your divinity. You said to Your holy disciples and apostles,</a:t>
            </a:r>
            <a:b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"My peace I give to you; My peace I leave with you." The same also, now grant to us, O our Master. And cleanse us from all blemish, all guile, all hypocrisy, all evil, all malice, and the remembrance of evil entailing death.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صلوا من أجل السلام الكامل، والمحبة، والقبلة الطاهرة الرسولية.</a:t>
            </a:r>
            <a:endParaRPr lang="ar-SA" sz="3200" dirty="0"/>
          </a:p>
        </p:txBody>
      </p:sp>
      <p:sp>
        <p:nvSpPr>
          <p:cNvPr id="20" name="TextBox 19"/>
          <p:cNvSpPr txBox="1"/>
          <p:nvPr/>
        </p:nvSpPr>
        <p:spPr>
          <a:xfrm>
            <a:off x="3219450" y="228600"/>
            <a:ext cx="28575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إبروس إفكساستي إيبرتيس تيلياس </a:t>
            </a:r>
            <a:br>
              <a:rPr lang="ar-SA" sz="3200" dirty="0" smtClean="0"/>
            </a:br>
            <a:r>
              <a:rPr lang="ar-SA" sz="3200" dirty="0" smtClean="0"/>
              <a:t>إيرينيس كي أغابيس آجيون إسباسمون طون آبوسطولون.</a:t>
            </a:r>
            <a:endParaRPr lang="ar-EG" sz="3200" dirty="0" smtClean="0"/>
          </a:p>
        </p:txBody>
      </p:sp>
      <p:sp>
        <p:nvSpPr>
          <p:cNvPr id="21" name="TextBox 20"/>
          <p:cNvSpPr txBox="1"/>
          <p:nvPr/>
        </p:nvSpPr>
        <p:spPr>
          <a:xfrm>
            <a:off x="228600" y="228600"/>
            <a:ext cx="28956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3200" b="1" dirty="0" smtClean="0">
                <a:solidFill>
                  <a:schemeClr val="bg1"/>
                </a:solidFill>
                <a:latin typeface="Times New Roman" pitchFamily="18" charset="0"/>
                <a:cs typeface="Times New Roman" pitchFamily="18" charset="0"/>
              </a:rPr>
              <a:t>Pray for perfect peace, love, and the holy apostolic kisses.</a:t>
            </a:r>
          </a:p>
        </p:txBody>
      </p:sp>
      <p:sp>
        <p:nvSpPr>
          <p:cNvPr id="7" name="TextBox 6"/>
          <p:cNvSpPr txBox="1"/>
          <p:nvPr/>
        </p:nvSpPr>
        <p:spPr>
          <a:xfrm>
            <a:off x="6172200" y="39624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39624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39624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5181600" y="1526500"/>
            <a:ext cx="3733800" cy="289310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واجعلنا مستحقين كلنا يا سيدنا، أن يُقًّبل بعضُنا بعضاً بقبلةٍ طاهرة. لتناول بغير أنطراح في الحكم، من موهبتك غير المائتة السمائية.</a:t>
            </a:r>
            <a:endParaRPr lang="en-US" sz="2600" dirty="0" smtClean="0"/>
          </a:p>
          <a:p>
            <a:pPr algn="r"/>
            <a:r>
              <a:rPr lang="ar-EG" sz="2600" dirty="0" smtClean="0"/>
              <a:t>بنعمتك ومسرة أبيك الصالح وفعل روحِّك القدوس. لأنك انت الرازق، ومعطي جميع الخيرات.</a:t>
            </a:r>
            <a:endParaRPr lang="en-US" sz="2600" dirty="0" smtClean="0"/>
          </a:p>
        </p:txBody>
      </p:sp>
      <p:sp>
        <p:nvSpPr>
          <p:cNvPr id="21" name="TextBox 20"/>
          <p:cNvSpPr txBox="1"/>
          <p:nvPr/>
        </p:nvSpPr>
        <p:spPr>
          <a:xfrm>
            <a:off x="152400" y="1305848"/>
            <a:ext cx="3886200" cy="36471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make us all worthy, O our Master, to greet one another with a holy kiss. That without falling into condemnation, we may partake of Your immortal and heavenly gift.</a:t>
            </a:r>
          </a:p>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Your grace and the goodwill of Your good Father and the work of Your Holy Spirit. For You are the provider and giver of all goodness.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104644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100" dirty="0" smtClean="0"/>
              <a:t>مبارك الروح القدس المعزى. آمين.</a:t>
            </a:r>
            <a:endParaRPr lang="ar-SA" sz="3100" dirty="0"/>
          </a:p>
        </p:txBody>
      </p:sp>
      <p:sp>
        <p:nvSpPr>
          <p:cNvPr id="8" name="TextBox 7"/>
          <p:cNvSpPr txBox="1"/>
          <p:nvPr/>
        </p:nvSpPr>
        <p:spPr>
          <a:xfrm>
            <a:off x="3219450" y="152400"/>
            <a:ext cx="2857500" cy="138499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إف إزماروؤت إنجى بي إبنيفما إثؤواب إمباراكليتون. آمين.</a:t>
            </a:r>
            <a:endParaRPr lang="en-US" sz="2800" dirty="0"/>
          </a:p>
        </p:txBody>
      </p:sp>
      <p:sp>
        <p:nvSpPr>
          <p:cNvPr id="9" name="TextBox 8"/>
          <p:cNvSpPr txBox="1"/>
          <p:nvPr/>
        </p:nvSpPr>
        <p:spPr>
          <a:xfrm>
            <a:off x="228600" y="152400"/>
            <a:ext cx="2895600" cy="138499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be the Holy Spirit, the Paraclete. Amen.</a:t>
            </a:r>
            <a:endPar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5" name="TextBox 14"/>
          <p:cNvSpPr txBox="1"/>
          <p:nvPr/>
        </p:nvSpPr>
        <p:spPr>
          <a:xfrm>
            <a:off x="6172200" y="1676401"/>
            <a:ext cx="2743200" cy="449353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آمين.واحد هو الآب القدوس، واحد هو الابن القدوس، واحد هو الروح القدس. آمين. مبارك الرب الإله إلي الأبد. آمين.</a:t>
            </a:r>
            <a:r>
              <a:rPr lang="en-US" sz="2600" dirty="0" smtClean="0"/>
              <a:t> </a:t>
            </a:r>
            <a:r>
              <a:rPr lang="ar-EG" sz="2600" dirty="0" smtClean="0"/>
              <a:t>يا جميع الامم باركوا الرب. ولتباركه جميع الشعوب. لان رحمته ثبتت علينا. وحق الرب يدوم إلي الابد. آمين.هلليلويا.</a:t>
            </a:r>
            <a:endParaRPr lang="en-US" sz="2600" dirty="0" smtClean="0"/>
          </a:p>
        </p:txBody>
      </p:sp>
      <p:sp>
        <p:nvSpPr>
          <p:cNvPr id="16" name="TextBox 15"/>
          <p:cNvSpPr txBox="1"/>
          <p:nvPr/>
        </p:nvSpPr>
        <p:spPr>
          <a:xfrm>
            <a:off x="3219450" y="1676400"/>
            <a:ext cx="2857500" cy="470898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500" dirty="0" smtClean="0"/>
              <a:t>إسباتير آجيوس إس إيوس آجيوس. إن إبنيفما آجيون آمين. إيفلوجيطوس كيريوس أوثيئوس إسطوس إيئوناس آمين.</a:t>
            </a:r>
            <a:endParaRPr lang="en-US" sz="2500" dirty="0" smtClean="0"/>
          </a:p>
          <a:p>
            <a:pPr algn="r"/>
            <a:r>
              <a:rPr lang="ar-EG" sz="2500" dirty="0" smtClean="0"/>
              <a:t>نيئثنوس تيرو إزمو </a:t>
            </a:r>
            <a:br>
              <a:rPr lang="ar-EG" sz="2500" dirty="0" smtClean="0"/>
            </a:br>
            <a:r>
              <a:rPr lang="ar-EG" sz="2500" dirty="0" smtClean="0"/>
              <a:t>إبشويس. مارو إزمو إيروف إنجى نيلاؤس تيرو. جى آبيف ناى تاجرو إى إهرى إيجون اووه تى ميثمى إنتى إبشويس شوب إينيه آمين الليلويا.</a:t>
            </a:r>
            <a:endParaRPr lang="en-US" sz="2500" dirty="0"/>
          </a:p>
        </p:txBody>
      </p:sp>
      <p:sp>
        <p:nvSpPr>
          <p:cNvPr id="17" name="TextBox 16"/>
          <p:cNvSpPr txBox="1"/>
          <p:nvPr/>
        </p:nvSpPr>
        <p:spPr>
          <a:xfrm>
            <a:off x="228600" y="1676400"/>
            <a:ext cx="2895600" cy="449353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Amen . One is the holy Father, One is the holy Son, One is the holy Spirit. Amen. Blessed be the Lord God Praise the Lord, all you nations, praise Him all you peoples, for His mercy is confirmed upon us, and the truth of the Lord endures forever. Amen. Alleluia.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strips(downLeft)">
                                      <p:cBhvr>
                                        <p:cTn id="18" dur="500"/>
                                        <p:tgtEl>
                                          <p:spTgt spid="15"/>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strips(downLeft)">
                                      <p:cBhvr>
                                        <p:cTn id="21" dur="500"/>
                                        <p:tgtEl>
                                          <p:spTgt spid="16"/>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strips(downLeft)">
                                      <p:cBhvr>
                                        <p:cTn id="2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5" grpId="0" animBg="1"/>
      <p:bldP spid="16" grpId="0" animBg="1"/>
      <p:bldP spid="17" grpId="0" animBg="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60939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افرحي يا مريم العبدة</a:t>
            </a:r>
            <a:r>
              <a:rPr lang="en-US" sz="3000" dirty="0" smtClean="0"/>
              <a:t> </a:t>
            </a:r>
            <a:r>
              <a:rPr lang="ar-EG" sz="3000" dirty="0" smtClean="0"/>
              <a:t>والأم لأن الذي في</a:t>
            </a:r>
            <a:br>
              <a:rPr lang="ar-EG" sz="3000" dirty="0" smtClean="0"/>
            </a:br>
            <a:r>
              <a:rPr lang="ar-EG" sz="3000" dirty="0" smtClean="0"/>
              <a:t>حجرك الملائكة تسبحه</a:t>
            </a:r>
            <a:r>
              <a:rPr lang="en-US" sz="3000" dirty="0" smtClean="0"/>
              <a:t> </a:t>
            </a:r>
            <a:r>
              <a:rPr lang="ar-EG" sz="3000" dirty="0" smtClean="0"/>
              <a:t>والشاروبيم يسجدون</a:t>
            </a:r>
            <a:br>
              <a:rPr lang="ar-EG" sz="3000" dirty="0" smtClean="0"/>
            </a:br>
            <a:r>
              <a:rPr lang="ar-EG" sz="3000" dirty="0" smtClean="0"/>
              <a:t>له باستحقاق</a:t>
            </a:r>
            <a:r>
              <a:rPr lang="en-US" sz="3000" dirty="0" smtClean="0"/>
              <a:t> </a:t>
            </a:r>
            <a:r>
              <a:rPr lang="ar-EG" sz="3000" dirty="0" smtClean="0"/>
              <a:t>والسيرافيم</a:t>
            </a:r>
            <a:r>
              <a:rPr lang="en-US" sz="3000" dirty="0" smtClean="0"/>
              <a:t> </a:t>
            </a:r>
            <a:r>
              <a:rPr lang="ar-EG" sz="3000" dirty="0" smtClean="0"/>
              <a:t>بغير فتور</a:t>
            </a:r>
            <a:br>
              <a:rPr lang="ar-EG" sz="3000" dirty="0" smtClean="0"/>
            </a:br>
            <a:r>
              <a:rPr lang="ar-EG" sz="3000" dirty="0" smtClean="0"/>
              <a:t>ليس لنا دالة عند</a:t>
            </a:r>
            <a:br>
              <a:rPr lang="ar-EG" sz="3000" dirty="0" smtClean="0"/>
            </a:br>
            <a:r>
              <a:rPr lang="ar-EG" sz="3000" dirty="0" smtClean="0"/>
              <a:t>ربنا يسوع المسيح</a:t>
            </a:r>
            <a:br>
              <a:rPr lang="ar-EG" sz="3000" dirty="0" smtClean="0"/>
            </a:br>
            <a:r>
              <a:rPr lang="ar-EG" sz="3000" dirty="0" smtClean="0"/>
              <a:t>سوى طلباتك</a:t>
            </a:r>
            <a:r>
              <a:rPr lang="en-US" sz="3000" dirty="0" smtClean="0"/>
              <a:t> </a:t>
            </a:r>
            <a:r>
              <a:rPr lang="ar-EG" sz="3000" dirty="0" smtClean="0"/>
              <a:t>وشفاعتك</a:t>
            </a:r>
            <a:br>
              <a:rPr lang="ar-EG" sz="3000" dirty="0" smtClean="0"/>
            </a:br>
            <a:r>
              <a:rPr lang="ar-EG" sz="3000" dirty="0" smtClean="0"/>
              <a:t>يا سيدتنا كلنا السيدة</a:t>
            </a:r>
            <a:r>
              <a:rPr lang="en-US" sz="3000" dirty="0" smtClean="0"/>
              <a:t> </a:t>
            </a:r>
            <a:r>
              <a:rPr lang="ar-EG" sz="3000" dirty="0" smtClean="0"/>
              <a:t>والدة الإله</a:t>
            </a:r>
            <a:endParaRPr lang="en-US" sz="3000" dirty="0"/>
          </a:p>
        </p:txBody>
      </p:sp>
      <p:sp>
        <p:nvSpPr>
          <p:cNvPr id="8" name="TextBox 7"/>
          <p:cNvSpPr txBox="1"/>
          <p:nvPr/>
        </p:nvSpPr>
        <p:spPr>
          <a:xfrm>
            <a:off x="3219450" y="152400"/>
            <a:ext cx="2857500" cy="586314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أونوف إممو ماريا تى فوكى أووه</a:t>
            </a:r>
            <a:r>
              <a:rPr lang="en-US" sz="2500" dirty="0" smtClean="0"/>
              <a:t> </a:t>
            </a:r>
            <a:r>
              <a:rPr lang="ar-EG" sz="2500" dirty="0" smtClean="0"/>
              <a:t>تيماف جى فيئت خين بى آميرنى</a:t>
            </a:r>
            <a:r>
              <a:rPr lang="en-US" sz="2500" dirty="0" smtClean="0"/>
              <a:t> </a:t>
            </a:r>
            <a:r>
              <a:rPr lang="ar-EG" sz="2500" dirty="0" smtClean="0"/>
              <a:t>آنجيلوس سيهوس إيروف</a:t>
            </a:r>
            <a:r>
              <a:rPr lang="en-US" sz="2500" dirty="0" smtClean="0"/>
              <a:t> </a:t>
            </a:r>
            <a:r>
              <a:rPr lang="ar-EG" sz="2500" dirty="0" smtClean="0"/>
              <a:t>أووه نى شيروفيم سى أوأوشت إمموف إكسيوس نيم نى سيرافيم</a:t>
            </a:r>
            <a:r>
              <a:rPr lang="en-US" sz="2500" dirty="0" smtClean="0"/>
              <a:t> </a:t>
            </a:r>
            <a:r>
              <a:rPr lang="ar-EG" sz="2500" dirty="0" smtClean="0"/>
              <a:t>خين أوميت آت مونك</a:t>
            </a:r>
            <a:r>
              <a:rPr lang="en-US" sz="2500" dirty="0" smtClean="0"/>
              <a:t> </a:t>
            </a:r>
            <a:r>
              <a:rPr lang="ar-EG" sz="2500" dirty="0" smtClean="0"/>
              <a:t>إممون إنتان إنؤو باريسيا</a:t>
            </a:r>
            <a:r>
              <a:rPr lang="en-US" sz="2500" dirty="0" smtClean="0"/>
              <a:t> </a:t>
            </a:r>
            <a:r>
              <a:rPr lang="ar-EG" sz="2500" dirty="0" smtClean="0"/>
              <a:t>خاتين بين شويس إيسوس بى اخرستوس خوريس نى طوفه</a:t>
            </a:r>
            <a:r>
              <a:rPr lang="en-US" sz="2500" dirty="0" smtClean="0"/>
              <a:t> </a:t>
            </a:r>
            <a:r>
              <a:rPr lang="ar-EG" sz="2500" dirty="0" smtClean="0"/>
              <a:t>نيم نى إبريسفيا أوتين شويس إن</a:t>
            </a:r>
            <a:br>
              <a:rPr lang="ar-EG" sz="2500" dirty="0" smtClean="0"/>
            </a:br>
            <a:r>
              <a:rPr lang="ar-EG" sz="2500" dirty="0" smtClean="0"/>
              <a:t>نيب تيرين تى ثيئوطوكوس</a:t>
            </a:r>
            <a:endParaRPr lang="en-US" sz="2500" dirty="0"/>
          </a:p>
        </p:txBody>
      </p:sp>
      <p:sp>
        <p:nvSpPr>
          <p:cNvPr id="9" name="TextBox 8"/>
          <p:cNvSpPr txBox="1"/>
          <p:nvPr/>
        </p:nvSpPr>
        <p:spPr>
          <a:xfrm>
            <a:off x="228600" y="152400"/>
            <a:ext cx="2895600" cy="575542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Rejoice O Mary, handmaid and mother, for the angels praise Him who is on your lap. And the Cherubim worthily worship Him, and the Seraphim too, without ceasing. We have no boldness before our Lord Jesus Christ apart from your prayers and intercessions, O our Lady, the lady of us all, the Theotokos.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63231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لكي نسبحك مع</a:t>
            </a:r>
            <a:br>
              <a:rPr lang="ar-EG" sz="3000" dirty="0" smtClean="0"/>
            </a:br>
            <a:r>
              <a:rPr lang="ar-EG" sz="3000" dirty="0" smtClean="0"/>
              <a:t>الشاروبيم قائلين: </a:t>
            </a:r>
            <a:br>
              <a:rPr lang="ar-EG" sz="3000" dirty="0" smtClean="0"/>
            </a:br>
            <a:r>
              <a:rPr lang="ar-EG" sz="3000" dirty="0" smtClean="0"/>
              <a:t>قدوس قدوس قدوس</a:t>
            </a:r>
            <a:br>
              <a:rPr lang="ar-EG" sz="3000" dirty="0" smtClean="0"/>
            </a:br>
            <a:r>
              <a:rPr lang="ar-EG" sz="3000" dirty="0" smtClean="0"/>
              <a:t>أيها الرب ضابط الكل</a:t>
            </a:r>
            <a:br>
              <a:rPr lang="ar-EG" sz="3000" dirty="0" smtClean="0"/>
            </a:br>
            <a:r>
              <a:rPr lang="ar-EG" sz="3000" dirty="0" smtClean="0"/>
              <a:t>السماء والأرض</a:t>
            </a:r>
            <a:br>
              <a:rPr lang="ar-EG" sz="3000" dirty="0" smtClean="0"/>
            </a:br>
            <a:r>
              <a:rPr lang="ar-EG" sz="3000" dirty="0" smtClean="0"/>
              <a:t>مملوءتان من مجدك</a:t>
            </a:r>
            <a:br>
              <a:rPr lang="ar-EG" sz="3000" dirty="0" smtClean="0"/>
            </a:br>
            <a:r>
              <a:rPr lang="ar-EG" sz="3000" dirty="0" smtClean="0"/>
              <a:t>وكرامتك</a:t>
            </a:r>
            <a:r>
              <a:rPr lang="en-US" sz="3000" dirty="0" smtClean="0"/>
              <a:t> </a:t>
            </a:r>
            <a:r>
              <a:rPr lang="ar-EG" sz="3000" dirty="0" smtClean="0"/>
              <a:t>نسألك يا ابن الله ان</a:t>
            </a:r>
            <a:r>
              <a:rPr lang="en-US" sz="3000" dirty="0" smtClean="0"/>
              <a:t> </a:t>
            </a:r>
            <a:r>
              <a:rPr lang="ar-EG" sz="3000" dirty="0" smtClean="0"/>
              <a:t>تحفظ حياة بطريركنا</a:t>
            </a:r>
            <a:r>
              <a:rPr lang="en-US" sz="3000" dirty="0" smtClean="0"/>
              <a:t> </a:t>
            </a:r>
            <a:r>
              <a:rPr lang="ar-EG" sz="3000" dirty="0" smtClean="0"/>
              <a:t>أنبا تاوضروس رئيس الكهنة ثبته على كرسيه. </a:t>
            </a:r>
            <a:endParaRPr lang="en-US" sz="3000" dirty="0"/>
          </a:p>
        </p:txBody>
      </p:sp>
      <p:sp>
        <p:nvSpPr>
          <p:cNvPr id="8" name="TextBox 7"/>
          <p:cNvSpPr txBox="1"/>
          <p:nvPr/>
        </p:nvSpPr>
        <p:spPr>
          <a:xfrm>
            <a:off x="3219450" y="152400"/>
            <a:ext cx="2857500" cy="60939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هينا إنتين هوس إيروك نيم نى شيروفيم نيم نى سيرافيم إنؤوش إيفول إنجو إمموس جى: إكؤواب إكؤواب إكؤواب ابشويس بى بانطوكراطور إتفى نيم إبكاهى ميه إيفول خين بيك أو أو نيم بيك طايو تين تيهو إيروك أو إيوس ثيئوس إثريك آريه إى إب أونخ أم بين بطريارشيس آفا تاوضروس بى أرشى إرفس ماطاجروف هيجين</a:t>
            </a:r>
            <a:br>
              <a:rPr lang="ar-EG" sz="2600" dirty="0" smtClean="0"/>
            </a:br>
            <a:r>
              <a:rPr lang="ar-EG" sz="2600" dirty="0" smtClean="0"/>
              <a:t>بيف إثرونوس</a:t>
            </a:r>
            <a:endParaRPr lang="en-US" sz="2600" dirty="0"/>
          </a:p>
        </p:txBody>
      </p:sp>
      <p:sp>
        <p:nvSpPr>
          <p:cNvPr id="9" name="TextBox 8"/>
          <p:cNvSpPr txBox="1"/>
          <p:nvPr/>
        </p:nvSpPr>
        <p:spPr>
          <a:xfrm>
            <a:off x="228600" y="152400"/>
            <a:ext cx="2895600" cy="610936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That we may praise You with the Cherubim and the Seraphim, proclaiming and saying:</a:t>
            </a:r>
            <a:r>
              <a:rPr lang="ar-EG" sz="2300" dirty="0" smtClean="0"/>
              <a:t> </a:t>
            </a:r>
            <a:r>
              <a:rPr lang="en-US" sz="2300" dirty="0" smtClean="0"/>
              <a:t>Holy, holy, holy, O Lord, the Pantocrator, heaven and earth are full of Your glory and honor. We ask You, O Son of God, to keep the life of our Patriarch, Abba Tawdros, the high priest. Confirm him upon his throne.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33992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100" dirty="0" smtClean="0"/>
              <a:t>قبلوا بعضكم بعضًا بقبلة</a:t>
            </a:r>
            <a:r>
              <a:rPr lang="ar-EG" sz="3100" dirty="0" smtClean="0"/>
              <a:t> </a:t>
            </a:r>
            <a:r>
              <a:rPr lang="ar-SA" sz="3100" dirty="0" smtClean="0"/>
              <a:t>مقدسة يا رب ارحم </a:t>
            </a:r>
            <a:r>
              <a:rPr lang="ar-EG" sz="3100" dirty="0" smtClean="0"/>
              <a:t>يارب ارحم يا رب ارحم </a:t>
            </a:r>
            <a:r>
              <a:rPr lang="ar-SA" sz="3100" dirty="0" smtClean="0"/>
              <a:t>نعم يا رب الذي هو يسوع </a:t>
            </a:r>
            <a:br>
              <a:rPr lang="ar-SA" sz="3100" dirty="0" smtClean="0"/>
            </a:br>
            <a:r>
              <a:rPr lang="ar-SA" sz="3100" dirty="0" smtClean="0"/>
              <a:t>المسيح ابن الله الحي إسمعنا وأرحمنا تقدموا على هذا الرسم </a:t>
            </a:r>
            <a:r>
              <a:rPr lang="ar-EG" sz="3100" dirty="0" smtClean="0"/>
              <a:t> </a:t>
            </a:r>
            <a:r>
              <a:rPr lang="ar-SA" sz="3100" dirty="0" smtClean="0"/>
              <a:t>قفوا بخوف ورعدة وإلى الشرق أنظروا ننصت</a:t>
            </a:r>
            <a:endParaRPr lang="ar-SA" sz="3100" dirty="0"/>
          </a:p>
        </p:txBody>
      </p:sp>
      <p:sp>
        <p:nvSpPr>
          <p:cNvPr id="20" name="TextBox 19"/>
          <p:cNvSpPr txBox="1"/>
          <p:nvPr/>
        </p:nvSpPr>
        <p:spPr>
          <a:xfrm>
            <a:off x="3219450" y="228600"/>
            <a:ext cx="2857500" cy="569386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أسبازيستي الليلوس إن فيليما تي آجيو كيريي إليسون</a:t>
            </a:r>
            <a:r>
              <a:rPr lang="ar-EG" sz="2800" dirty="0" smtClean="0"/>
              <a:t> </a:t>
            </a:r>
            <a:r>
              <a:rPr lang="ar-SA" sz="2800" dirty="0" smtClean="0"/>
              <a:t>كيريي إليسون</a:t>
            </a:r>
            <a:r>
              <a:rPr lang="ar-EG" sz="2800" dirty="0" smtClean="0"/>
              <a:t> </a:t>
            </a:r>
            <a:r>
              <a:rPr lang="ar-SA" sz="2800" dirty="0" smtClean="0"/>
              <a:t>كيريي إليسون </a:t>
            </a:r>
            <a:br>
              <a:rPr lang="ar-SA" sz="2800" dirty="0" smtClean="0"/>
            </a:br>
            <a:r>
              <a:rPr lang="ar-SA" sz="2800" dirty="0" smtClean="0"/>
              <a:t>ناي كيريي إيتي فاي بي إيسوس بي إخرستوس إبشيري إم إفنوتي سوتيم إيرون أووه ناي نان. إبروسفرين كاطا إطروبو إستاثيتي كاطا إطرومو إيس أناطولاس إفليبساتي إبروس خومين.</a:t>
            </a:r>
            <a:endParaRPr lang="ar-EG" sz="2800" dirty="0" smtClean="0"/>
          </a:p>
        </p:txBody>
      </p:sp>
      <p:sp>
        <p:nvSpPr>
          <p:cNvPr id="21" name="TextBox 20"/>
          <p:cNvSpPr txBox="1"/>
          <p:nvPr/>
        </p:nvSpPr>
        <p:spPr>
          <a:xfrm>
            <a:off x="228600" y="228600"/>
            <a:ext cx="2895600" cy="569386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latin typeface="Times New Roman" pitchFamily="18" charset="0"/>
                <a:cs typeface="Times New Roman" pitchFamily="18" charset="0"/>
              </a:rPr>
              <a:t>Greet one another with a Holy kiss. Lord have mercy, Lord have mercy, Lord have mercy, yea, Lord, who are Jesus Christ, the Son of God, hear us and have mercy upon us. Offer in order. Stand with trembling. Look towards the East. Let us attend.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50920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بشفاعات والدة الإله القديسة مريم يا رب انعم لنا بمغفرة خطايانا نسجد لك أيها المسيح مع أبيك </a:t>
            </a:r>
            <a:br>
              <a:rPr lang="ar-EG" dirty="0" smtClean="0"/>
            </a:br>
            <a:r>
              <a:rPr lang="ar-EG" dirty="0" smtClean="0"/>
              <a:t>الصالح والروح القدس لانك أتيت وخلصتنا</a:t>
            </a:r>
          </a:p>
          <a:p>
            <a:r>
              <a:rPr lang="ar-EG" dirty="0" smtClean="0"/>
              <a:t> رحمة السلام ذبيحة التسبيح </a:t>
            </a:r>
          </a:p>
        </p:txBody>
      </p:sp>
      <p:sp>
        <p:nvSpPr>
          <p:cNvPr id="8" name="TextBox 7"/>
          <p:cNvSpPr txBox="1"/>
          <p:nvPr/>
        </p:nvSpPr>
        <p:spPr>
          <a:xfrm>
            <a:off x="3219450" y="152400"/>
            <a:ext cx="28575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هيتين ني إبريسفيا إنتي تي ثيئو طوكوس إثؤواب ماريا إبشويس آري إهموت نان إمبي كو إيفول إنتي نين نوفي تين أوأوشت إمموك أوبي إخرستوس نيم بيك يوت إن آغاثوس نيم بي إبنيقما اثؤواب جي آك </a:t>
            </a:r>
          </a:p>
          <a:p>
            <a:r>
              <a:rPr lang="ar-EG" sz="2800" dirty="0" smtClean="0"/>
              <a:t>إى آك سوتي إممون إى ليئوس إيرينيس ثيسيا إيني سيئوس.</a:t>
            </a:r>
            <a:endParaRPr lang="en-US" sz="2800" dirty="0"/>
          </a:p>
        </p:txBody>
      </p:sp>
      <p:sp>
        <p:nvSpPr>
          <p:cNvPr id="9" name="TextBox 8"/>
          <p:cNvSpPr txBox="1"/>
          <p:nvPr/>
        </p:nvSpPr>
        <p:spPr>
          <a:xfrm>
            <a:off x="228600" y="152400"/>
            <a:ext cx="2895600" cy="547842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Through</a:t>
            </a:r>
            <a:r>
              <a:rPr lang="en-US" sz="2500" dirty="0" smtClean="0"/>
              <a:t> the intercessions of the Theotokos, Saint Mary, O Lord, grant us the forgiveness of our sins. We worship You, O Christ, with Your good Father and the Holy Spirit, for You have come and saved us</a:t>
            </a:r>
            <a:endParaRPr lang="ar-EG" sz="2500" dirty="0" smtClean="0"/>
          </a:p>
          <a:p>
            <a:pPr algn="l" rtl="0"/>
            <a:r>
              <a:rPr lang="en-US" sz="2500" dirty="0" smtClean="0"/>
              <a:t> A mercy of peace, a sacrifice of praise.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381000"/>
            <a:ext cx="2743200" cy="31085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محبة الله الآب، ونعمة الابن الوحيد، ربنا وإلهنا ومخلصنا يسوع المسيح، وشركة وموهبة الروح القدس، تكون مع جميعكم.</a:t>
            </a:r>
            <a:endParaRPr lang="en-US" sz="2800" dirty="0"/>
          </a:p>
        </p:txBody>
      </p:sp>
      <p:sp>
        <p:nvSpPr>
          <p:cNvPr id="25" name="TextBox 24"/>
          <p:cNvSpPr txBox="1"/>
          <p:nvPr/>
        </p:nvSpPr>
        <p:spPr>
          <a:xfrm>
            <a:off x="228600" y="228600"/>
            <a:ext cx="2895600" cy="37856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The love of God the Father and the grace of the only-begotten Son, our Lord, God, and Savior Jesus Christ, and the communion and the gift of the Holy Spirit, be with you all</a:t>
            </a:r>
            <a:endParaRPr lang="en-US" sz="2400" dirty="0"/>
          </a:p>
        </p:txBody>
      </p:sp>
      <p:sp>
        <p:nvSpPr>
          <p:cNvPr id="26" name="TextBox 25"/>
          <p:cNvSpPr txBox="1"/>
          <p:nvPr/>
        </p:nvSpPr>
        <p:spPr>
          <a:xfrm>
            <a:off x="6172200" y="4125219"/>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ومع روحك أيضًا</a:t>
            </a:r>
            <a:endParaRPr lang="en-US" dirty="0"/>
          </a:p>
        </p:txBody>
      </p:sp>
      <p:sp>
        <p:nvSpPr>
          <p:cNvPr id="27" name="TextBox 26"/>
          <p:cNvSpPr txBox="1"/>
          <p:nvPr/>
        </p:nvSpPr>
        <p:spPr>
          <a:xfrm>
            <a:off x="3219450" y="4125218"/>
            <a:ext cx="28575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كي مي طاطو</a:t>
            </a:r>
            <a:r>
              <a:rPr lang="en-US" sz="2800" dirty="0" smtClean="0"/>
              <a:t> </a:t>
            </a:r>
            <a:r>
              <a:rPr lang="ar-SA" sz="2800" dirty="0" smtClean="0"/>
              <a:t>إبنيقماتو سو</a:t>
            </a:r>
            <a:endParaRPr lang="ar-SA" sz="2800" dirty="0"/>
          </a:p>
        </p:txBody>
      </p:sp>
      <p:sp>
        <p:nvSpPr>
          <p:cNvPr id="28" name="TextBox 27"/>
          <p:cNvSpPr txBox="1"/>
          <p:nvPr/>
        </p:nvSpPr>
        <p:spPr>
          <a:xfrm>
            <a:off x="228600" y="4125218"/>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And with your spirit.</a:t>
            </a:r>
            <a:endParaRPr lang="en-US" sz="2800" dirty="0"/>
          </a:p>
        </p:txBody>
      </p:sp>
      <p:sp>
        <p:nvSpPr>
          <p:cNvPr id="29" name="TextBox 28"/>
          <p:cNvSpPr txBox="1"/>
          <p:nvPr/>
        </p:nvSpPr>
        <p:spPr>
          <a:xfrm>
            <a:off x="6172200" y="5218094"/>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إرفعوا قلوبكم</a:t>
            </a:r>
            <a:endParaRPr lang="en-US" dirty="0"/>
          </a:p>
        </p:txBody>
      </p:sp>
      <p:sp>
        <p:nvSpPr>
          <p:cNvPr id="30" name="TextBox 29"/>
          <p:cNvSpPr txBox="1"/>
          <p:nvPr/>
        </p:nvSpPr>
        <p:spPr>
          <a:xfrm>
            <a:off x="3219450" y="5218093"/>
            <a:ext cx="28575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آنو إيمون طاس كارذياس</a:t>
            </a:r>
            <a:endParaRPr lang="ar-SA" sz="2800" dirty="0"/>
          </a:p>
        </p:txBody>
      </p:sp>
      <p:sp>
        <p:nvSpPr>
          <p:cNvPr id="31" name="TextBox 30"/>
          <p:cNvSpPr txBox="1"/>
          <p:nvPr/>
        </p:nvSpPr>
        <p:spPr>
          <a:xfrm>
            <a:off x="228600" y="5218093"/>
            <a:ext cx="28956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Lift up your hearts.</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trips(downLeft)">
                                      <p:cBhvr>
                                        <p:cTn id="10" dur="500"/>
                                        <p:tgtEl>
                                          <p:spTgt spid="25"/>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strips(downLeft)">
                                      <p:cBhvr>
                                        <p:cTn id="15" dur="500"/>
                                        <p:tgtEl>
                                          <p:spTgt spid="26"/>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strips(downLeft)">
                                      <p:cBhvr>
                                        <p:cTn id="18" dur="500"/>
                                        <p:tgtEl>
                                          <p:spTgt spid="2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strips(downLeft)">
                                      <p:cBhvr>
                                        <p:cTn id="21" dur="500"/>
                                        <p:tgtEl>
                                          <p:spTgt spid="28"/>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12" fill="hold" grpId="0" nodeType="clickEffect">
                                  <p:stCondLst>
                                    <p:cond delay="0"/>
                                  </p:stCondLst>
                                  <p:childTnLst>
                                    <p:set>
                                      <p:cBhvr>
                                        <p:cTn id="25" dur="1" fill="hold">
                                          <p:stCondLst>
                                            <p:cond delay="0"/>
                                          </p:stCondLst>
                                        </p:cTn>
                                        <p:tgtEl>
                                          <p:spTgt spid="29"/>
                                        </p:tgtEl>
                                        <p:attrNameLst>
                                          <p:attrName>style.visibility</p:attrName>
                                        </p:attrNameLst>
                                      </p:cBhvr>
                                      <p:to>
                                        <p:strVal val="visible"/>
                                      </p:to>
                                    </p:set>
                                    <p:animEffect transition="in" filter="strips(downLeft)">
                                      <p:cBhvr>
                                        <p:cTn id="26" dur="500"/>
                                        <p:tgtEl>
                                          <p:spTgt spid="29"/>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30"/>
                                        </p:tgtEl>
                                        <p:attrNameLst>
                                          <p:attrName>style.visibility</p:attrName>
                                        </p:attrNameLst>
                                      </p:cBhvr>
                                      <p:to>
                                        <p:strVal val="visible"/>
                                      </p:to>
                                    </p:set>
                                    <p:animEffect transition="in" filter="strips(downLeft)">
                                      <p:cBhvr>
                                        <p:cTn id="29" dur="500"/>
                                        <p:tgtEl>
                                          <p:spTgt spid="30"/>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strips(downLeft)">
                                      <p:cBhvr>
                                        <p:cTn id="3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5" grpId="0" animBg="1"/>
      <p:bldP spid="26" grpId="0" animBg="1"/>
      <p:bldP spid="27" grpId="0" animBg="1"/>
      <p:bldP spid="28" grpId="0" animBg="1"/>
      <p:bldP spid="29" grpId="0" animBg="1"/>
      <p:bldP spid="30" grpId="0" animBg="1"/>
      <p:bldP spid="31" grpId="0" animBg="1"/>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18288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هي عند الرب</a:t>
            </a:r>
            <a:endParaRPr lang="en-US" dirty="0"/>
          </a:p>
        </p:txBody>
      </p:sp>
      <p:sp>
        <p:nvSpPr>
          <p:cNvPr id="33" name="TextBox 32"/>
          <p:cNvSpPr txBox="1"/>
          <p:nvPr/>
        </p:nvSpPr>
        <p:spPr>
          <a:xfrm>
            <a:off x="3219450" y="1828800"/>
            <a:ext cx="28575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إيخومين إبروس طون كيريون </a:t>
            </a:r>
          </a:p>
        </p:txBody>
      </p:sp>
      <p:sp>
        <p:nvSpPr>
          <p:cNvPr id="34" name="TextBox 33"/>
          <p:cNvSpPr txBox="1"/>
          <p:nvPr/>
        </p:nvSpPr>
        <p:spPr>
          <a:xfrm>
            <a:off x="228600" y="1828800"/>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We have them with the Lord.</a:t>
            </a:r>
            <a:endParaRPr lang="en-US" sz="2800" dirty="0"/>
          </a:p>
        </p:txBody>
      </p:sp>
      <p:sp>
        <p:nvSpPr>
          <p:cNvPr id="22" name="TextBox 21"/>
          <p:cNvSpPr txBox="1"/>
          <p:nvPr/>
        </p:nvSpPr>
        <p:spPr>
          <a:xfrm>
            <a:off x="6172200" y="2885183"/>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فلنشكر الرب</a:t>
            </a:r>
            <a:endParaRPr lang="en-US" dirty="0"/>
          </a:p>
        </p:txBody>
      </p:sp>
      <p:sp>
        <p:nvSpPr>
          <p:cNvPr id="23" name="TextBox 22"/>
          <p:cNvSpPr txBox="1"/>
          <p:nvPr/>
        </p:nvSpPr>
        <p:spPr>
          <a:xfrm>
            <a:off x="3219450" y="2885182"/>
            <a:ext cx="28575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إيفخاريس تيسومين طوكيريو</a:t>
            </a:r>
            <a:endParaRPr lang="ar-SA" sz="2800" dirty="0"/>
          </a:p>
        </p:txBody>
      </p:sp>
      <p:sp>
        <p:nvSpPr>
          <p:cNvPr id="35" name="TextBox 34"/>
          <p:cNvSpPr txBox="1"/>
          <p:nvPr/>
        </p:nvSpPr>
        <p:spPr>
          <a:xfrm>
            <a:off x="228600" y="2885182"/>
            <a:ext cx="2895600" cy="138499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Let us give thanks to the Lord.</a:t>
            </a:r>
            <a:endParaRPr lang="en-US" sz="2800" dirty="0"/>
          </a:p>
        </p:txBody>
      </p:sp>
      <p:sp>
        <p:nvSpPr>
          <p:cNvPr id="39" name="TextBox 38"/>
          <p:cNvSpPr txBox="1"/>
          <p:nvPr/>
        </p:nvSpPr>
        <p:spPr>
          <a:xfrm>
            <a:off x="6172200" y="4379894"/>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مستحق وعادل</a:t>
            </a:r>
            <a:endParaRPr lang="en-US" dirty="0"/>
          </a:p>
        </p:txBody>
      </p:sp>
      <p:sp>
        <p:nvSpPr>
          <p:cNvPr id="40" name="TextBox 39"/>
          <p:cNvSpPr txBox="1"/>
          <p:nvPr/>
        </p:nvSpPr>
        <p:spPr>
          <a:xfrm>
            <a:off x="3219450" y="4379893"/>
            <a:ext cx="28575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أكسيون كي ذي كيئون</a:t>
            </a:r>
          </a:p>
        </p:txBody>
      </p:sp>
      <p:sp>
        <p:nvSpPr>
          <p:cNvPr id="41" name="TextBox 40"/>
          <p:cNvSpPr txBox="1"/>
          <p:nvPr/>
        </p:nvSpPr>
        <p:spPr>
          <a:xfrm>
            <a:off x="228600" y="4379893"/>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It is meet and right.</a:t>
            </a:r>
            <a:endParaRPr lang="en-US" sz="2800" dirty="0"/>
          </a:p>
        </p:txBody>
      </p:sp>
    </p:spTree>
    <p:extLst>
      <p:ext uri="{BB962C8B-B14F-4D97-AF65-F5344CB8AC3E}">
        <p14:creationId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strips(downLeft)">
                                      <p:cBhvr>
                                        <p:cTn id="18" dur="500"/>
                                        <p:tgtEl>
                                          <p:spTgt spid="2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trips(downLeft)">
                                      <p:cBhvr>
                                        <p:cTn id="21" dur="500"/>
                                        <p:tgtEl>
                                          <p:spTgt spid="2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5"/>
                                        </p:tgtEl>
                                        <p:attrNameLst>
                                          <p:attrName>style.visibility</p:attrName>
                                        </p:attrNameLst>
                                      </p:cBhvr>
                                      <p:to>
                                        <p:strVal val="visible"/>
                                      </p:to>
                                    </p:set>
                                    <p:animEffect transition="in" filter="strips(downLeft)">
                                      <p:cBhvr>
                                        <p:cTn id="24" dur="500"/>
                                        <p:tgtEl>
                                          <p:spTgt spid="3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39"/>
                                        </p:tgtEl>
                                        <p:attrNameLst>
                                          <p:attrName>style.visibility</p:attrName>
                                        </p:attrNameLst>
                                      </p:cBhvr>
                                      <p:to>
                                        <p:strVal val="visible"/>
                                      </p:to>
                                    </p:set>
                                    <p:animEffect transition="in" filter="strips(downLeft)">
                                      <p:cBhvr>
                                        <p:cTn id="29" dur="500"/>
                                        <p:tgtEl>
                                          <p:spTgt spid="3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strips(downLeft)">
                                      <p:cBhvr>
                                        <p:cTn id="32" dur="500"/>
                                        <p:tgtEl>
                                          <p:spTgt spid="4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41"/>
                                        </p:tgtEl>
                                        <p:attrNameLst>
                                          <p:attrName>style.visibility</p:attrName>
                                        </p:attrNameLst>
                                      </p:cBhvr>
                                      <p:to>
                                        <p:strVal val="visible"/>
                                      </p:to>
                                    </p:set>
                                    <p:animEffect transition="in" filter="strips(downLeft)">
                                      <p:cBhvr>
                                        <p:cTn id="35"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P spid="22" grpId="0" animBg="1"/>
      <p:bldP spid="23" grpId="0" animBg="1"/>
      <p:bldP spid="35" grpId="0" animBg="1"/>
      <p:bldP spid="39" grpId="0" animBg="1"/>
      <p:bldP spid="40" grpId="0" animBg="1"/>
      <p:bldP spid="41" grpId="0" animBg="1"/>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5105400" y="228601"/>
            <a:ext cx="38100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مستحقٌ وعادل، مستحقٌ وعادل، مستحقٌ وعادل. مستحقٌ بالحقيقة وعادل أن نسبحك، ونباركك، ونخدمك، ونسجد لك، ونمجدك أيها الواحد وحده الحقيقي، الله محب البشر. الذي لا ينطق به، غير المرئي، غير المحوي، غير المبتدئ، الأبدي، غير الزمني، الذي لا يحدر، غير المفحوص، غير المستحيل، خالق الكّل، مخلص الجميع. غافر خطايانا، منقذ حياتنا من الفساد. مكللنا بالمراحم والرأفات.</a:t>
            </a:r>
            <a:endParaRPr lang="en-US" sz="2800" dirty="0" smtClean="0"/>
          </a:p>
        </p:txBody>
      </p:sp>
      <p:sp>
        <p:nvSpPr>
          <p:cNvPr id="21" name="TextBox 20"/>
          <p:cNvSpPr txBox="1"/>
          <p:nvPr/>
        </p:nvSpPr>
        <p:spPr>
          <a:xfrm>
            <a:off x="228600" y="457200"/>
            <a:ext cx="45720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Meet and right, meet and right, meet and right It is fitting indeed, and right, that we praise You, bless You, serve You, worship You, and glorify You; the one, only, true God, the Lover of Mankind, ineffable, invisible, infinite, without beginning; everlasting, timeless, immeasurable, incomprehensible, unchangeable Creator of all; Savior of everyone. Who forgive our sins; who save our life from corruption, who crowns us with mercies and compassions.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572000" y="228601"/>
            <a:ext cx="43434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انت الذي تسبحك الملائكة، وتسجد لك رؤساء الملائكة. أنت الذي تباركك الرؤساء، وتصرخ نحوك الأرباب. أنت الذي تنطق السلاطين بمجدك. أنت الذي ترسل لك الكراسي الكرامة. ألوف ألوف وقوف قدامك، وربوات ربوات يقدمون لك الخدمة. أنت الذي يباركك غير المرئيين. وأنت الذي يسجد لك الظاهرون. ويصنعون كلهم كلمتك يا سيدّنا.</a:t>
            </a:r>
            <a:endParaRPr lang="en-US" sz="3000" dirty="0" smtClean="0"/>
          </a:p>
        </p:txBody>
      </p:sp>
      <p:sp>
        <p:nvSpPr>
          <p:cNvPr id="21" name="TextBox 20"/>
          <p:cNvSpPr txBox="1"/>
          <p:nvPr/>
        </p:nvSpPr>
        <p:spPr>
          <a:xfrm>
            <a:off x="228600" y="246757"/>
            <a:ext cx="41910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are He whom the angels praise and the archangels worship. You are He whom the principalities bless and to whom the dominions cry. You are He whose glory the authorities declare. You are He unto whom the thrones send up the honor. Thousands of thousands stand before You and Ten thousands times ten thousands offer You service. You are He whom the invisible bless and the visible worship. They all do Your word, O our Master.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أيها الجلوس قفوا.</a:t>
            </a:r>
            <a:endParaRPr lang="ar-SA" sz="3100" dirty="0"/>
          </a:p>
        </p:txBody>
      </p:sp>
      <p:sp>
        <p:nvSpPr>
          <p:cNvPr id="20" name="TextBox 19"/>
          <p:cNvSpPr txBox="1"/>
          <p:nvPr/>
        </p:nvSpPr>
        <p:spPr>
          <a:xfrm>
            <a:off x="3219450" y="228600"/>
            <a:ext cx="2857500" cy="52322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إيكاثي ميني آناسثيتي.</a:t>
            </a:r>
            <a:endParaRPr lang="ar-EG" sz="2800" dirty="0" smtClean="0"/>
          </a:p>
        </p:txBody>
      </p:sp>
      <p:sp>
        <p:nvSpPr>
          <p:cNvPr id="21" name="TextBox 20"/>
          <p:cNvSpPr txBox="1"/>
          <p:nvPr/>
        </p:nvSpPr>
        <p:spPr>
          <a:xfrm>
            <a:off x="228600" y="228600"/>
            <a:ext cx="2895600" cy="954107"/>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latin typeface="Times New Roman" pitchFamily="18" charset="0"/>
                <a:cs typeface="Times New Roman" pitchFamily="18" charset="0"/>
              </a:rPr>
              <a:t>You who are seated, stand.</a:t>
            </a:r>
          </a:p>
        </p:txBody>
      </p:sp>
      <p:sp>
        <p:nvSpPr>
          <p:cNvPr id="7" name="TextBox 6"/>
          <p:cNvSpPr txBox="1"/>
          <p:nvPr/>
        </p:nvSpPr>
        <p:spPr>
          <a:xfrm>
            <a:off x="4572000" y="2009299"/>
            <a:ext cx="4343400" cy="360098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900" dirty="0" smtClean="0"/>
              <a:t>أيها الكائن السيد الرب، الإله الحق من الإله الحق. الذي أظهر لنا نور الآب. الذي أنعم علينا بمعرفة الروح القدس الحقيقية.</a:t>
            </a:r>
            <a:r>
              <a:rPr lang="ar-EG" sz="2800" dirty="0" smtClean="0"/>
              <a:t> الذي أظهر لنا هذا السر العظيم الذي للحياة. الذي ثبت قيام صفوف غير المتجسدين في البشر. الذي أعطي الذين علي الأرض تسبيح السارافيم. </a:t>
            </a:r>
            <a:endParaRPr lang="en-US" sz="2900" dirty="0"/>
          </a:p>
        </p:txBody>
      </p:sp>
      <p:sp>
        <p:nvSpPr>
          <p:cNvPr id="9" name="TextBox 8"/>
          <p:cNvSpPr txBox="1"/>
          <p:nvPr/>
        </p:nvSpPr>
        <p:spPr>
          <a:xfrm>
            <a:off x="228600" y="1571685"/>
            <a:ext cx="42672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O You, THE BEING, Master, Lord, true God of true God, who have manifested to us the light of the Father, who have granted us the true knowledge of the Holy Spirit. Who have manifested to us this mystery of life, who have established the rising of choir of the incorporeal among men, who have given to the earthly the praising of the Seraphim. </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strips(downLeft)">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9" grpId="0" animBg="1"/>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5" name="TextBox 14"/>
          <p:cNvSpPr txBox="1"/>
          <p:nvPr/>
        </p:nvSpPr>
        <p:spPr>
          <a:xfrm>
            <a:off x="4572000" y="914401"/>
            <a:ext cx="4343400" cy="31085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اقبل منا أيضاً أصواتنا مع غير المرئيين. إحسبنا مع القوات السمائية. ولنقل نحن أيضاً مع أولئك، إذ قد طرحنا عنا كل أفكار الخواطر الشريرة. ونصرخ بما يرسله اولئك، بأصوات لا تسكت، وأفواه لا تفتر، ونبارك عظمتك. </a:t>
            </a:r>
            <a:endParaRPr lang="en-US" sz="2900" dirty="0"/>
          </a:p>
        </p:txBody>
      </p:sp>
      <p:sp>
        <p:nvSpPr>
          <p:cNvPr id="16" name="TextBox 15"/>
          <p:cNvSpPr txBox="1"/>
          <p:nvPr/>
        </p:nvSpPr>
        <p:spPr>
          <a:xfrm>
            <a:off x="228600" y="609600"/>
            <a:ext cx="4267200" cy="37856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Receive from us also our voices, together with the invisible. Count us with the heavenly hosts. Let us also say with them, having cast away from us all the thoughts of evil imagination. And proclaim that which they send up with unceasing voices and unfailing lips, and praise Your greatness. </a:t>
            </a:r>
            <a:endParaRPr lang="en-US" sz="2400" dirty="0"/>
          </a:p>
        </p:txBody>
      </p:sp>
      <p:sp>
        <p:nvSpPr>
          <p:cNvPr id="17" name="TextBox 16"/>
          <p:cNvSpPr txBox="1"/>
          <p:nvPr/>
        </p:nvSpPr>
        <p:spPr>
          <a:xfrm>
            <a:off x="6172200" y="5065694"/>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وإلى الشرق أنظروا</a:t>
            </a:r>
            <a:endParaRPr lang="ar-SA" sz="3100" dirty="0"/>
          </a:p>
        </p:txBody>
      </p:sp>
      <p:sp>
        <p:nvSpPr>
          <p:cNvPr id="18" name="TextBox 17"/>
          <p:cNvSpPr txBox="1"/>
          <p:nvPr/>
        </p:nvSpPr>
        <p:spPr>
          <a:xfrm>
            <a:off x="3219450" y="5065693"/>
            <a:ext cx="2857500" cy="101566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إيس أناطولاس إقليبساتي</a:t>
            </a:r>
            <a:endParaRPr lang="ar-EG" sz="3000" dirty="0" smtClean="0"/>
          </a:p>
        </p:txBody>
      </p:sp>
      <p:sp>
        <p:nvSpPr>
          <p:cNvPr id="22" name="TextBox 21"/>
          <p:cNvSpPr txBox="1"/>
          <p:nvPr/>
        </p:nvSpPr>
        <p:spPr>
          <a:xfrm>
            <a:off x="228600" y="5065693"/>
            <a:ext cx="2895600" cy="954107"/>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latin typeface="Times New Roman" pitchFamily="18" charset="0"/>
                <a:cs typeface="Times New Roman" pitchFamily="18" charset="0"/>
              </a:rPr>
              <a:t>Look towards the East.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strips(downLeft)">
                                      <p:cBhvr>
                                        <p:cTn id="7" dur="500"/>
                                        <p:tgtEl>
                                          <p:spTgt spid="15"/>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strips(downLeft)">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strips(downLeft)">
                                      <p:cBhvr>
                                        <p:cTn id="15" dur="500"/>
                                        <p:tgtEl>
                                          <p:spTgt spid="17"/>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strips(downLeft)">
                                      <p:cBhvr>
                                        <p:cTn id="18" dur="500"/>
                                        <p:tgtEl>
                                          <p:spTgt spid="18"/>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trips(downLeft)">
                                      <p:cBhvr>
                                        <p:cTn id="2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2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المجد للآب والابن والروح القدس، الآن وكل اوان وإلي دهر الدهور. آمين. هلليلويا.</a:t>
            </a:r>
            <a:endParaRPr lang="en-US" sz="3200" dirty="0" smtClean="0"/>
          </a:p>
        </p:txBody>
      </p:sp>
      <p:sp>
        <p:nvSpPr>
          <p:cNvPr id="8" name="TextBox 7"/>
          <p:cNvSpPr txBox="1"/>
          <p:nvPr/>
        </p:nvSpPr>
        <p:spPr>
          <a:xfrm>
            <a:off x="3219450" y="152400"/>
            <a:ext cx="28575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ذوكسابترى كى إيو كى آجيو إبنيفماتى. كى نين كى آإى كى إسطوس إى أوناس طون إى أونون </a:t>
            </a:r>
            <a:br>
              <a:rPr lang="ar-EG" sz="3200" dirty="0" smtClean="0"/>
            </a:br>
            <a:r>
              <a:rPr lang="ar-EG" sz="3200" dirty="0" smtClean="0"/>
              <a:t>آمين الليلويا.</a:t>
            </a:r>
            <a:endParaRPr lang="en-US" sz="3200" dirty="0"/>
          </a:p>
        </p:txBody>
      </p:sp>
      <p:sp>
        <p:nvSpPr>
          <p:cNvPr id="9" name="TextBox 8"/>
          <p:cNvSpPr txBox="1"/>
          <p:nvPr/>
        </p:nvSpPr>
        <p:spPr>
          <a:xfrm>
            <a:off x="228600" y="152400"/>
            <a:ext cx="2895600" cy="452431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Glory to the Father and to the Son and to the Holy Spirit, now and ever and unto the ages of the ages. Amen. Alleluia.</a:t>
            </a:r>
            <a:endParaRPr lang="en-US" sz="3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5" name="TextBox 14"/>
          <p:cNvSpPr txBox="1"/>
          <p:nvPr/>
        </p:nvSpPr>
        <p:spPr>
          <a:xfrm>
            <a:off x="4572000" y="304800"/>
            <a:ext cx="4343400" cy="458587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أنت هو القيام حولك الشاروبيم والسيرافيم، ستة أجنحة للواحد، وستة أجنحة للآخر. فبجناحين يغطون وجوههم.</a:t>
            </a:r>
            <a:endParaRPr lang="en-US" sz="2800" dirty="0" smtClean="0"/>
          </a:p>
          <a:p>
            <a:r>
              <a:rPr lang="ar-EG" sz="2900" dirty="0" smtClean="0"/>
              <a:t>وباثنين يغطون أرجلهم، ويطيرون باثنين، ويصرخون واحد قبالة واحد منهم. يرسلون تسبحة الغلبة والخلاص الذي لنا بصوت ممتلئ مجداً.</a:t>
            </a:r>
            <a:r>
              <a:rPr lang="ar-EG" sz="2800" dirty="0" smtClean="0"/>
              <a:t> يسبحون، وينشدون. ويصرخون، ويصوتون قائلين:</a:t>
            </a:r>
            <a:endParaRPr lang="en-US" sz="2900" dirty="0"/>
          </a:p>
        </p:txBody>
      </p:sp>
      <p:sp>
        <p:nvSpPr>
          <p:cNvPr id="16" name="TextBox 15"/>
          <p:cNvSpPr txBox="1"/>
          <p:nvPr/>
        </p:nvSpPr>
        <p:spPr>
          <a:xfrm>
            <a:off x="228600" y="228600"/>
            <a:ext cx="42672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You are He around whom stand the Cherubim and the Seraphim, six wings to the one and six wings to the other, with two they cover their faces. And with two they cover their feet, and with two they fly. And one cries to another. They send up the hymn of victory and salvation which is ours, with a voice full of glory. They praise, they sing, they proclaim, they cry out, saying:</a:t>
            </a:r>
            <a:endParaRPr lang="en-US" sz="2400" dirty="0"/>
          </a:p>
        </p:txBody>
      </p:sp>
      <p:sp>
        <p:nvSpPr>
          <p:cNvPr id="17" name="TextBox 16"/>
          <p:cNvSpPr txBox="1"/>
          <p:nvPr/>
        </p:nvSpPr>
        <p:spPr>
          <a:xfrm>
            <a:off x="5867400" y="5435025"/>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ننصت</a:t>
            </a:r>
            <a:endParaRPr lang="ar-SA" sz="3100" dirty="0"/>
          </a:p>
        </p:txBody>
      </p:sp>
      <p:sp>
        <p:nvSpPr>
          <p:cNvPr id="22" name="TextBox 21"/>
          <p:cNvSpPr txBox="1"/>
          <p:nvPr/>
        </p:nvSpPr>
        <p:spPr>
          <a:xfrm>
            <a:off x="609600" y="5410200"/>
            <a:ext cx="28956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Let us attend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strips(downLeft)">
                                      <p:cBhvr>
                                        <p:cTn id="7" dur="500"/>
                                        <p:tgtEl>
                                          <p:spTgt spid="15"/>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strips(downLeft)">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strips(downLeft)">
                                      <p:cBhvr>
                                        <p:cTn id="15" dur="500"/>
                                        <p:tgtEl>
                                          <p:spTgt spid="17"/>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strips(downLeft)">
                                      <p:cBhvr>
                                        <p:cTn id="1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22" grpId="0" animBg="1"/>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633479"/>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”قدوس</a:t>
            </a:r>
            <a:r>
              <a:rPr lang="en-US" dirty="0" smtClean="0"/>
              <a:t> </a:t>
            </a:r>
            <a:r>
              <a:rPr lang="ar-EG" dirty="0" smtClean="0"/>
              <a:t>قدوس، قدوس رب الصباؤوت، السماء </a:t>
            </a:r>
            <a:br>
              <a:rPr lang="ar-EG" dirty="0" smtClean="0"/>
            </a:br>
            <a:r>
              <a:rPr lang="ar-EG" dirty="0" smtClean="0"/>
              <a:t>والأرض مملوءتان من مجدك الأقدس“</a:t>
            </a:r>
            <a:endParaRPr lang="en-US" dirty="0"/>
          </a:p>
        </p:txBody>
      </p:sp>
      <p:sp>
        <p:nvSpPr>
          <p:cNvPr id="8" name="TextBox 7"/>
          <p:cNvSpPr txBox="1"/>
          <p:nvPr/>
        </p:nvSpPr>
        <p:spPr>
          <a:xfrm>
            <a:off x="3219450" y="1633478"/>
            <a:ext cx="2857500" cy="286232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a:t>
            </a:r>
            <a:r>
              <a:rPr lang="ar-SA" sz="3000" dirty="0" smtClean="0"/>
              <a:t>آجيوس آجيوس آجيوس كيريوس ساقاؤوت إبلي ريس أو أورانوس كي إيجي تيس آجياس </a:t>
            </a:r>
            <a:br>
              <a:rPr lang="ar-SA" sz="3000" dirty="0" smtClean="0"/>
            </a:br>
            <a:r>
              <a:rPr lang="ar-SA" sz="3000" dirty="0" smtClean="0"/>
              <a:t>سوذوكسيس.</a:t>
            </a:r>
            <a:r>
              <a:rPr lang="ar-EG" sz="3000" dirty="0" smtClean="0"/>
              <a:t>“</a:t>
            </a:r>
            <a:endParaRPr lang="en-US" sz="3000" dirty="0"/>
          </a:p>
        </p:txBody>
      </p:sp>
      <p:sp>
        <p:nvSpPr>
          <p:cNvPr id="9" name="TextBox 8"/>
          <p:cNvSpPr txBox="1"/>
          <p:nvPr/>
        </p:nvSpPr>
        <p:spPr>
          <a:xfrm>
            <a:off x="228600" y="1633478"/>
            <a:ext cx="2895600" cy="286232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"Holy, holy, holy, Lord of hosts. Heaven and earth are full of Your holy glory."</a:t>
            </a:r>
            <a:endParaRPr lang="en-US"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648200" y="607397"/>
            <a:ext cx="4267200" cy="49552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اجيوس اجيوس اجيوس. قدوس قدوس، أنت أيها الرب، وقدوس في كل شئ، وبالأكثر مختار هو نور جوهريتك. وغير موصوفة هي قوة حكمتك، وليس شئ من النطق يستطيع أن يحد لجة محبتك للبشر. خلقتني إنساناً كمحب للبشر، ولم تكن أنت محتاجاً إلي عبوديتي، بل أنا المحتاج إلي ربوبيتك.</a:t>
            </a:r>
            <a:r>
              <a:rPr lang="ar-EG" sz="2400" dirty="0" smtClean="0"/>
              <a:t> من أجل تعطفاتك الجزيلة، كوَنتني أذ لم أكن. أقمت السماء لي سقفاً. وثبت لي الأرض لأمشي عليها. من أجلي ألجمت البحر. </a:t>
            </a:r>
            <a:endParaRPr lang="en-US" sz="2600" dirty="0" smtClean="0"/>
          </a:p>
        </p:txBody>
      </p:sp>
      <p:sp>
        <p:nvSpPr>
          <p:cNvPr id="21" name="TextBox 20"/>
          <p:cNvSpPr txBox="1"/>
          <p:nvPr/>
        </p:nvSpPr>
        <p:spPr>
          <a:xfrm>
            <a:off x="228600" y="228600"/>
            <a:ext cx="42672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Agios </a:t>
            </a:r>
            <a:r>
              <a:rPr lang="en-US" sz="2100" b="1"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Agios</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Agios. Holy, holy, O Lord, and holy are you in everything, and most excellent is the light of Your essence. Ineffable is the power of your wisdom, and no manner of speech can measure the depth of Your love towards mankind. You, as Lover of Mankind, have created me, as man. You had no need of my servitude, but rather I had need of Your lordship. Because of the multitude of Your tender mercies, You have brought me into existence when I was not. You have raised heaven as a roof for me, and established the earth for me to walk upon. For my sake, you have bound the sea.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800600" y="1831836"/>
            <a:ext cx="4114800" cy="30469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من أجلي أظهرت طبيعة الحيوان. اخضعت كل شئ تحت قدميَّ. لم تدعني معوزاً شيئاً من أعمال كرامتك. أنت الذي جبلتني. ووضعت يدك عليَّ.</a:t>
            </a:r>
            <a:r>
              <a:rPr lang="en-US" sz="2400" dirty="0" smtClean="0"/>
              <a:t> </a:t>
            </a:r>
            <a:r>
              <a:rPr lang="ar-EG" sz="2400" dirty="0" smtClean="0"/>
              <a:t>وكتبت فيَّ صورة سلطانك. ووضعت فيَّ موهبة النطق. وفتحت لي الفردوس لأتنعم. واعطيتني علم معرفتك. أظهرت لي شجرة الحياة. وعرفتني شوكة الموت.</a:t>
            </a:r>
            <a:r>
              <a:rPr lang="en-US" sz="2400" dirty="0" smtClean="0"/>
              <a:t> </a:t>
            </a:r>
            <a:endParaRPr lang="en-US" sz="2600" dirty="0" smtClean="0"/>
          </a:p>
        </p:txBody>
      </p:sp>
      <p:sp>
        <p:nvSpPr>
          <p:cNvPr id="21" name="TextBox 20"/>
          <p:cNvSpPr txBox="1"/>
          <p:nvPr/>
        </p:nvSpPr>
        <p:spPr>
          <a:xfrm>
            <a:off x="228600" y="1295400"/>
            <a:ext cx="42672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For my sake, You have manifested the nature of animals. You have subjected all things under my feet. You have not left me in need of any of the works of Your honor. You are He who formed me, and laid Your hand upon me. And inscribed in me the image of Your authority. You have placed in me the gift of speech, and opened for me paradise to enjoy, and have given to me the learning of Your knowledge. You have manifested to me the tree of life, and made known to me the sting of death.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800600" y="2396252"/>
            <a:ext cx="4114800" cy="19389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غرسٌ واحدٌ نهيتني أن أكل منه. هذا الذي قلت لي لا تأكل منه وحده. فأكلت بإرادتي.</a:t>
            </a:r>
            <a:r>
              <a:rPr lang="en-US" sz="2400" dirty="0" smtClean="0"/>
              <a:t> </a:t>
            </a:r>
            <a:r>
              <a:rPr lang="ar-EG" sz="2400" dirty="0" smtClean="0"/>
              <a:t>وتركت عني ناموسك برأيي. وتكاسلت عن وصاياك. أنا اختطفت لي قضية الموت. </a:t>
            </a:r>
            <a:endParaRPr lang="en-US" sz="2600" dirty="0" smtClean="0"/>
          </a:p>
        </p:txBody>
      </p:sp>
      <p:sp>
        <p:nvSpPr>
          <p:cNvPr id="21" name="TextBox 20"/>
          <p:cNvSpPr txBox="1"/>
          <p:nvPr/>
        </p:nvSpPr>
        <p:spPr>
          <a:xfrm>
            <a:off x="228600" y="2017455"/>
            <a:ext cx="42672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Of one plant have You forbidden me to eat, that of which You have said to me, “Of it only do not eat.” But according to my will, I did eat. I put Your law behind me by my own counsel, and became slothful towards Your commandments. I plucked for myself the sentence of death. </a:t>
            </a:r>
          </a:p>
        </p:txBody>
      </p:sp>
      <p:sp>
        <p:nvSpPr>
          <p:cNvPr id="6" name="TextBox 5"/>
          <p:cNvSpPr txBox="1"/>
          <p:nvPr/>
        </p:nvSpPr>
        <p:spPr>
          <a:xfrm>
            <a:off x="5486400" y="4800601"/>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يا رب ارحم</a:t>
            </a:r>
            <a:endParaRPr lang="ar-SA" sz="2800" dirty="0"/>
          </a:p>
        </p:txBody>
      </p:sp>
      <p:sp>
        <p:nvSpPr>
          <p:cNvPr id="7" name="TextBox 6"/>
          <p:cNvSpPr txBox="1"/>
          <p:nvPr/>
        </p:nvSpPr>
        <p:spPr>
          <a:xfrm>
            <a:off x="685800" y="4800600"/>
            <a:ext cx="2895600" cy="4462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2300" b="1" dirty="0" smtClean="0">
                <a:solidFill>
                  <a:schemeClr val="bg1"/>
                </a:solidFill>
                <a:latin typeface="Times New Roman" pitchFamily="18" charset="0"/>
                <a:cs typeface="Times New Roman" pitchFamily="18" charset="0"/>
              </a:rPr>
              <a:t>Lord have mercy</a:t>
            </a:r>
            <a:endParaRPr lang="en-US" sz="23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strips(downLeft)">
                                      <p:cBhvr>
                                        <p:cTn id="15" dur="500"/>
                                        <p:tgtEl>
                                          <p:spTgt spid="6"/>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6" grpId="0" animBg="1"/>
      <p:bldP spid="7" grpId="0" animBg="1"/>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572000" y="475595"/>
            <a:ext cx="43434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أنت يا سيدي حولت لي العقوبة خلاصاً. كراعٍ صالح سعيت في طلب الضال. كأبٍ حقيقي تعبت معي أنا الذي سقط. ربطتني بكل الأدوية المؤدية إلي الحياة. أنت الذي ارسلت لي الأنبياء من أجلي أنا المريض. أعطيتني الناموس عوناً. أنت الذي خدمت لي الخلاص لما خالفت ناموسك. كنورٍ حقيقيٍ أشرقت للضالين وغير العارفين.</a:t>
            </a:r>
            <a:endParaRPr lang="ar-SA" sz="2800" dirty="0" smtClean="0"/>
          </a:p>
        </p:txBody>
      </p:sp>
      <p:sp>
        <p:nvSpPr>
          <p:cNvPr id="21" name="TextBox 20"/>
          <p:cNvSpPr txBox="1"/>
          <p:nvPr/>
        </p:nvSpPr>
        <p:spPr>
          <a:xfrm>
            <a:off x="228600" y="228600"/>
            <a:ext cx="4114800" cy="501675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O my Master, have turned for me the punishment into salvation. As a good shepherd, You have sought after that which had gone astray. As a true father, you have labored with me, I who had fallen. You have bound me with all the remedies that lead to life. You are He who have sent to me the prophets for my sake, I the sick. You have given me the Law as a help. You are He who ministered salvation to me when I disobeyed Your Law. As true light, You have shone upon the lost and the ignorant.</a:t>
            </a:r>
          </a:p>
        </p:txBody>
      </p:sp>
      <p:sp>
        <p:nvSpPr>
          <p:cNvPr id="15" name="TextBox 14"/>
          <p:cNvSpPr txBox="1"/>
          <p:nvPr/>
        </p:nvSpPr>
        <p:spPr>
          <a:xfrm>
            <a:off x="5486400" y="5562601"/>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يا رب ارحم</a:t>
            </a:r>
            <a:endParaRPr lang="ar-SA" sz="2800" dirty="0"/>
          </a:p>
        </p:txBody>
      </p:sp>
      <p:sp>
        <p:nvSpPr>
          <p:cNvPr id="16" name="TextBox 15"/>
          <p:cNvSpPr txBox="1"/>
          <p:nvPr/>
        </p:nvSpPr>
        <p:spPr>
          <a:xfrm>
            <a:off x="685800" y="5562600"/>
            <a:ext cx="2895600" cy="4462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2300" b="1" dirty="0" smtClean="0">
                <a:solidFill>
                  <a:schemeClr val="bg1"/>
                </a:solidFill>
                <a:latin typeface="Times New Roman" pitchFamily="18" charset="0"/>
                <a:cs typeface="Times New Roman" pitchFamily="18" charset="0"/>
              </a:rPr>
              <a:t>Lord have mercy</a:t>
            </a:r>
            <a:endParaRPr lang="en-US" sz="23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strips(downLeft)">
                                      <p:cBhvr>
                                        <p:cTn id="15" dur="500"/>
                                        <p:tgtEl>
                                          <p:spTgt spid="15"/>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15" grpId="0" animBg="1"/>
      <p:bldP spid="16" grpId="0" animBg="1"/>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572000" y="1363682"/>
            <a:ext cx="43434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 أنت الكائن في كل زمان، أتيت إلينا على الأرض، أتيت إلى بطن العذراء، أيها الغير المحوي إذ أنت الإله لم تضمر إختطافًا أن تكون مساويًا لله، لكن وضعت ذاتك وأخذت شكل العبد، وباركت طبيعتي فيك وأكملت ناموسك عني، وأريتني القيام من سقطتي أعطيت إطلاقًا لمن قبض عليهم في الجحيم، أزلت لعنة الناموس،</a:t>
            </a:r>
          </a:p>
        </p:txBody>
      </p:sp>
      <p:sp>
        <p:nvSpPr>
          <p:cNvPr id="21" name="TextBox 20"/>
          <p:cNvSpPr txBox="1"/>
          <p:nvPr/>
        </p:nvSpPr>
        <p:spPr>
          <a:xfrm>
            <a:off x="228600" y="457200"/>
            <a:ext cx="41148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who are THE BEING at all times, have come to us on earth. You have come into the womb of the Virgin. You, the Infinite, being God, did not consider equality with God a thing to be grasped. But emptied Yourself, and took the form of a servant, and blessed my nature in Yourself, and fulfilled your law on my behalf You have shown me the rising up from my fall. You have lifted the curse of the Law.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572000" y="880170"/>
            <a:ext cx="43434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أبطلت الخطية بالجسد</a:t>
            </a:r>
            <a:r>
              <a:rPr lang="en-US" sz="2800" dirty="0" smtClean="0"/>
              <a:t> </a:t>
            </a:r>
            <a:r>
              <a:rPr lang="ar-EG" sz="2800" dirty="0" smtClean="0"/>
              <a:t>أريتني قوة سلطانك وهبت النظر للعميان، أقمت الموتي من القبور، أخضعت الطبيعة بالكلمة، أظهرت لي تدبير تعطفك أحتملت ظلم الأشرار، بذلت ظهرك للسياط وخديك أهملتهما للطم، لأجلي يا سيدي لم ترد وجهك عن خزي البصاق" </a:t>
            </a:r>
          </a:p>
        </p:txBody>
      </p:sp>
      <p:sp>
        <p:nvSpPr>
          <p:cNvPr id="21" name="TextBox 20"/>
          <p:cNvSpPr txBox="1"/>
          <p:nvPr/>
        </p:nvSpPr>
        <p:spPr>
          <a:xfrm>
            <a:off x="228600" y="228600"/>
            <a:ext cx="41148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have abolished sin in the flesh. You have shown me the power of Your authority. You have given sight to the blind. You have raised the dead from the tombs. You have established nature by the word. You have manifested to me the economy of your tender mercy. You have borne the oppression of the wicked. You have given Your back to the scourge. Your cheeks You have left open to those who smite. For my sake, O my Master, You have not hidden Your face from the shame of spitting. </a:t>
            </a:r>
          </a:p>
        </p:txBody>
      </p:sp>
      <p:sp>
        <p:nvSpPr>
          <p:cNvPr id="15" name="TextBox 14"/>
          <p:cNvSpPr txBox="1"/>
          <p:nvPr/>
        </p:nvSpPr>
        <p:spPr>
          <a:xfrm>
            <a:off x="5638800" y="5725180"/>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يا رب ارحم</a:t>
            </a:r>
            <a:endParaRPr lang="ar-SA" sz="2800" dirty="0"/>
          </a:p>
        </p:txBody>
      </p:sp>
      <p:sp>
        <p:nvSpPr>
          <p:cNvPr id="16" name="TextBox 15"/>
          <p:cNvSpPr txBox="1"/>
          <p:nvPr/>
        </p:nvSpPr>
        <p:spPr>
          <a:xfrm>
            <a:off x="685800" y="5802124"/>
            <a:ext cx="2895600" cy="4462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2300" b="1" dirty="0" smtClean="0">
                <a:solidFill>
                  <a:schemeClr val="bg1"/>
                </a:solidFill>
                <a:latin typeface="Times New Roman" pitchFamily="18" charset="0"/>
                <a:cs typeface="Times New Roman" pitchFamily="18" charset="0"/>
              </a:rPr>
              <a:t>Lord have mercy</a:t>
            </a:r>
            <a:endParaRPr lang="en-US" sz="23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strips(downLeft)">
                                      <p:cBhvr>
                                        <p:cTn id="15" dur="500"/>
                                        <p:tgtEl>
                                          <p:spTgt spid="15"/>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15" grpId="0" animBg="1"/>
      <p:bldP spid="16" grpId="0" animBg="1"/>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572000" y="880170"/>
            <a:ext cx="4343400" cy="31085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أتيت إلى الذبح مثل حمل حتى إلى</a:t>
            </a:r>
            <a:r>
              <a:rPr lang="en-US" sz="2800" dirty="0" smtClean="0"/>
              <a:t> </a:t>
            </a:r>
            <a:r>
              <a:rPr lang="ar-EG" sz="2800" dirty="0" smtClean="0"/>
              <a:t>الصليب أظهرت</a:t>
            </a:r>
            <a:r>
              <a:rPr lang="en-US" sz="2800" dirty="0" smtClean="0"/>
              <a:t> </a:t>
            </a:r>
            <a:r>
              <a:rPr lang="ar-EG" sz="2800" dirty="0" smtClean="0"/>
              <a:t>عظم إهتمامك بي</a:t>
            </a:r>
            <a:br>
              <a:rPr lang="ar-EG" sz="2800" dirty="0" smtClean="0"/>
            </a:br>
            <a:r>
              <a:rPr lang="ar-EG" sz="2800" dirty="0" smtClean="0"/>
              <a:t>قتلت خطيئتي بقبرك.</a:t>
            </a:r>
            <a:r>
              <a:rPr lang="en-US" sz="2800" dirty="0" smtClean="0"/>
              <a:t> </a:t>
            </a:r>
            <a:r>
              <a:rPr lang="ar-EG" sz="2800" dirty="0" smtClean="0"/>
              <a:t>أصعدت باكورتي</a:t>
            </a:r>
            <a:r>
              <a:rPr lang="en-US" sz="2800" dirty="0" smtClean="0"/>
              <a:t> </a:t>
            </a:r>
            <a:r>
              <a:rPr lang="ar-EG" sz="2800" dirty="0" smtClean="0"/>
              <a:t>إلى السماء. أظهرت لي </a:t>
            </a:r>
            <a:br>
              <a:rPr lang="ar-EG" sz="2800" dirty="0" smtClean="0"/>
            </a:br>
            <a:r>
              <a:rPr lang="ar-EG" sz="2800" dirty="0" smtClean="0"/>
              <a:t>إعلان مجيئك هذا الذي</a:t>
            </a:r>
            <a:r>
              <a:rPr lang="en-US" sz="2800" dirty="0" smtClean="0"/>
              <a:t> </a:t>
            </a:r>
            <a:r>
              <a:rPr lang="ar-EG" sz="2800" dirty="0" smtClean="0"/>
              <a:t>تأتي فيه </a:t>
            </a:r>
            <a:br>
              <a:rPr lang="ar-EG" sz="2800" dirty="0" smtClean="0"/>
            </a:br>
            <a:r>
              <a:rPr lang="ar-EG" sz="2800" dirty="0" smtClean="0"/>
              <a:t>لتدين الأحياء</a:t>
            </a:r>
            <a:r>
              <a:rPr lang="en-US" sz="2800" dirty="0" smtClean="0"/>
              <a:t> </a:t>
            </a:r>
            <a:r>
              <a:rPr lang="ar-EG" sz="2800" dirty="0" smtClean="0"/>
              <a:t>والأموات. وتعطي كل </a:t>
            </a:r>
            <a:br>
              <a:rPr lang="ar-EG" sz="2800" dirty="0" smtClean="0"/>
            </a:br>
            <a:r>
              <a:rPr lang="ar-EG" sz="2800" dirty="0" smtClean="0"/>
              <a:t>واحد كأعماله.</a:t>
            </a:r>
          </a:p>
        </p:txBody>
      </p:sp>
      <p:sp>
        <p:nvSpPr>
          <p:cNvPr id="21" name="TextBox 20"/>
          <p:cNvSpPr txBox="1"/>
          <p:nvPr/>
        </p:nvSpPr>
        <p:spPr>
          <a:xfrm>
            <a:off x="228600" y="685800"/>
            <a:ext cx="4114800" cy="36471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have come to the slaughter as a lamb, even to the Cross. You have manifested the greatness of Your care for me. You have slain my sin in Your tomb. You have brought my first fruit up to heaven. You have shown me the manifestation of Your Coming. Wherein You shall come to judge the living and the dead, and give each one according to his deeds.</a:t>
            </a:r>
          </a:p>
        </p:txBody>
      </p:sp>
      <p:sp>
        <p:nvSpPr>
          <p:cNvPr id="15" name="TextBox 14"/>
          <p:cNvSpPr txBox="1"/>
          <p:nvPr/>
        </p:nvSpPr>
        <p:spPr>
          <a:xfrm>
            <a:off x="5638800" y="4876800"/>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كرحمتك يا رب، وليس كخطايانا.</a:t>
            </a:r>
            <a:endParaRPr lang="ar-SA" sz="2800" dirty="0"/>
          </a:p>
        </p:txBody>
      </p:sp>
      <p:sp>
        <p:nvSpPr>
          <p:cNvPr id="16" name="TextBox 15"/>
          <p:cNvSpPr txBox="1"/>
          <p:nvPr/>
        </p:nvSpPr>
        <p:spPr>
          <a:xfrm>
            <a:off x="685800" y="4572000"/>
            <a:ext cx="2895600" cy="150810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2300" b="1" dirty="0" smtClean="0">
                <a:solidFill>
                  <a:schemeClr val="bg1"/>
                </a:solidFill>
                <a:latin typeface="Times New Roman" pitchFamily="18" charset="0"/>
                <a:cs typeface="Times New Roman" pitchFamily="18" charset="0"/>
              </a:rPr>
              <a:t>According to Your mercy, O Lord, and not according to our sins</a:t>
            </a:r>
            <a:endParaRPr lang="en-US" sz="23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strips(downLeft)">
                                      <p:cBhvr>
                                        <p:cTn id="15" dur="500"/>
                                        <p:tgtEl>
                                          <p:spTgt spid="15"/>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15" grpId="0" animBg="1"/>
      <p:bldP spid="16" grpId="0" animBg="1"/>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4572000" y="1040279"/>
            <a:ext cx="4343400" cy="18158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اقدم لك يا سيدي مشورات حريتي. وأكتب أعمالي تبعاً لأقوالك. أنت الذي أعطيتني هذه الخدمة المملؤة سراً. أعطيتني إصعاد جسدك بخبزٍ وخمرٍ.</a:t>
            </a:r>
          </a:p>
        </p:txBody>
      </p:sp>
      <p:sp>
        <p:nvSpPr>
          <p:cNvPr id="21" name="TextBox 20"/>
          <p:cNvSpPr txBox="1"/>
          <p:nvPr/>
        </p:nvSpPr>
        <p:spPr>
          <a:xfrm>
            <a:off x="228600" y="845909"/>
            <a:ext cx="4114800" cy="235449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I offer You, O my Master, the symbols of my freedom. I write my works according to Your sayings.</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are He who has given me this service, full of mystery. </a:t>
            </a:r>
            <a:b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have given me the partaking of Your Flesh, in bread and wine.</a:t>
            </a:r>
          </a:p>
        </p:txBody>
      </p:sp>
      <p:sp>
        <p:nvSpPr>
          <p:cNvPr id="15" name="TextBox 14"/>
          <p:cNvSpPr txBox="1"/>
          <p:nvPr/>
        </p:nvSpPr>
        <p:spPr>
          <a:xfrm>
            <a:off x="5638800" y="4876800"/>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نؤمن</a:t>
            </a:r>
            <a:endParaRPr lang="ar-SA" sz="2800" dirty="0"/>
          </a:p>
        </p:txBody>
      </p:sp>
      <p:sp>
        <p:nvSpPr>
          <p:cNvPr id="16" name="TextBox 15"/>
          <p:cNvSpPr txBox="1"/>
          <p:nvPr/>
        </p:nvSpPr>
        <p:spPr>
          <a:xfrm>
            <a:off x="685800" y="4572000"/>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r" rtl="1"/>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believe</a:t>
            </a:r>
            <a:endPar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strips(downLeft)">
                                      <p:cBhvr>
                                        <p:cTn id="15" dur="500"/>
                                        <p:tgtEl>
                                          <p:spTgt spid="15"/>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15" grpId="0" animBg="1"/>
      <p:bldP spid="1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2458</TotalTime>
  <Words>23900</Words>
  <Application>Microsoft Office PowerPoint</Application>
  <PresentationFormat>On-screen Show (4:3)</PresentationFormat>
  <Paragraphs>1558</Paragraphs>
  <Slides>235</Slides>
  <Notes>0</Notes>
  <HiddenSlides>0</HiddenSlides>
  <MMClips>0</MMClips>
  <ScaleCrop>false</ScaleCrop>
  <HeadingPairs>
    <vt:vector size="4" baseType="variant">
      <vt:variant>
        <vt:lpstr>Theme</vt:lpstr>
      </vt:variant>
      <vt:variant>
        <vt:i4>1</vt:i4>
      </vt:variant>
      <vt:variant>
        <vt:lpstr>Slide Titles</vt:lpstr>
      </vt:variant>
      <vt:variant>
        <vt:i4>235</vt:i4>
      </vt:variant>
    </vt:vector>
  </HeadingPairs>
  <TitlesOfParts>
    <vt:vector size="23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MARIAN</dc:creator>
  <cp:lastModifiedBy>Laptop</cp:lastModifiedBy>
  <cp:revision>834</cp:revision>
  <dcterms:created xsi:type="dcterms:W3CDTF">2017-07-16T02:57:39Z</dcterms:created>
  <dcterms:modified xsi:type="dcterms:W3CDTF">2021-11-15T05:29:27Z</dcterms:modified>
</cp:coreProperties>
</file>